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67" r:id="rId2"/>
    <p:sldMasterId id="2147483676" r:id="rId3"/>
    <p:sldMasterId id="2147483685" r:id="rId4"/>
  </p:sldMasterIdLst>
  <p:notesMasterIdLst>
    <p:notesMasterId r:id="rId26"/>
  </p:notesMasterIdLst>
  <p:sldIdLst>
    <p:sldId id="268" r:id="rId5"/>
    <p:sldId id="276" r:id="rId6"/>
    <p:sldId id="289" r:id="rId7"/>
    <p:sldId id="1620" r:id="rId8"/>
    <p:sldId id="1622" r:id="rId9"/>
    <p:sldId id="1654" r:id="rId10"/>
    <p:sldId id="1686" r:id="rId11"/>
    <p:sldId id="1661" r:id="rId12"/>
    <p:sldId id="1682" r:id="rId13"/>
    <p:sldId id="1626" r:id="rId14"/>
    <p:sldId id="1662" r:id="rId15"/>
    <p:sldId id="1687" r:id="rId16"/>
    <p:sldId id="1656" r:id="rId17"/>
    <p:sldId id="1664" r:id="rId18"/>
    <p:sldId id="1621" r:id="rId19"/>
    <p:sldId id="1695" r:id="rId20"/>
    <p:sldId id="1696" r:id="rId21"/>
    <p:sldId id="988" r:id="rId22"/>
    <p:sldId id="1697" r:id="rId23"/>
    <p:sldId id="1698" r:id="rId24"/>
    <p:sldId id="270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orient="horz" pos="169">
          <p15:clr>
            <a:srgbClr val="A4A3A4"/>
          </p15:clr>
        </p15:guide>
        <p15:guide id="10" pos="2880">
          <p15:clr>
            <a:srgbClr val="A4A3A4"/>
          </p15:clr>
        </p15:guide>
        <p15:guide id="11" pos="198" userDrawn="1">
          <p15:clr>
            <a:srgbClr val="A4A3A4"/>
          </p15:clr>
        </p15:guide>
        <p15:guide id="12" pos="5562" userDrawn="1">
          <p15:clr>
            <a:srgbClr val="A4A3A4"/>
          </p15:clr>
        </p15:guide>
        <p15:guide id="13" orient="horz" pos="637" userDrawn="1">
          <p15:clr>
            <a:srgbClr val="A4A3A4"/>
          </p15:clr>
        </p15:guide>
        <p15:guide id="14" orient="horz" pos="746" userDrawn="1">
          <p15:clr>
            <a:srgbClr val="A4A3A4"/>
          </p15:clr>
        </p15:guide>
        <p15:guide id="15" orient="horz" pos="1619" userDrawn="1">
          <p15:clr>
            <a:srgbClr val="A4A3A4"/>
          </p15:clr>
        </p15:guide>
        <p15:guide id="16" orient="horz" pos="286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00"/>
    <a:srgbClr val="FFFFFF"/>
    <a:srgbClr val="FFD200"/>
    <a:srgbClr val="A885D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81123" autoAdjust="0"/>
  </p:normalViewPr>
  <p:slideViewPr>
    <p:cSldViewPr showGuides="1">
      <p:cViewPr varScale="1">
        <p:scale>
          <a:sx n="63" d="100"/>
          <a:sy n="63" d="100"/>
        </p:scale>
        <p:origin x="1268" y="56"/>
      </p:cViewPr>
      <p:guideLst>
        <p:guide orient="horz" pos="169"/>
        <p:guide pos="2880"/>
        <p:guide pos="198"/>
        <p:guide pos="5562"/>
        <p:guide orient="horz" pos="637"/>
        <p:guide orient="horz" pos="746"/>
        <p:guide orient="horz" pos="1619"/>
        <p:guide orient="horz" pos="2866"/>
      </p:guideLst>
    </p:cSldViewPr>
  </p:slideViewPr>
  <p:outlineViewPr>
    <p:cViewPr>
      <p:scale>
        <a:sx n="33" d="100"/>
        <a:sy n="33" d="100"/>
      </p:scale>
      <p:origin x="0" y="14958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65426A-31C8-42DB-A476-B39ED44EDC2B}" type="doc">
      <dgm:prSet loTypeId="urn:microsoft.com/office/officeart/2005/8/layout/venn1" loCatId="relationship" qsTypeId="urn:microsoft.com/office/officeart/2005/8/quickstyle/simple1" qsCatId="simple" csTypeId="urn:microsoft.com/office/officeart/2005/8/colors/accent0_2" csCatId="mainScheme" phldr="1"/>
      <dgm:spPr/>
    </dgm:pt>
    <dgm:pt modelId="{CDC4C812-9AE8-4CEC-AB70-B25CEB04C1D2}">
      <dgm:prSet phldrT="[Texte]"/>
      <dgm:spPr>
        <a:noFill/>
        <a:ln>
          <a:noFill/>
        </a:ln>
      </dgm:spPr>
      <dgm:t>
        <a:bodyPr/>
        <a:lstStyle/>
        <a:p>
          <a:r>
            <a:rPr lang="fr-FR" dirty="0">
              <a:solidFill>
                <a:schemeClr val="bg2"/>
              </a:solidFill>
            </a:rPr>
            <a:t>Transformation</a:t>
          </a:r>
        </a:p>
      </dgm:t>
    </dgm:pt>
    <dgm:pt modelId="{28608A92-E4DC-450D-850E-CA15F829B23F}" type="parTrans" cxnId="{17AD21CB-D863-4819-A890-3D017403F06C}">
      <dgm:prSet/>
      <dgm:spPr/>
      <dgm:t>
        <a:bodyPr/>
        <a:lstStyle/>
        <a:p>
          <a:endParaRPr lang="fr-FR"/>
        </a:p>
      </dgm:t>
    </dgm:pt>
    <dgm:pt modelId="{3E4E46EE-D13C-46BF-B0BD-EBF8EC7C8BB7}" type="sibTrans" cxnId="{17AD21CB-D863-4819-A890-3D017403F06C}">
      <dgm:prSet/>
      <dgm:spPr/>
      <dgm:t>
        <a:bodyPr/>
        <a:lstStyle/>
        <a:p>
          <a:endParaRPr lang="fr-FR"/>
        </a:p>
      </dgm:t>
    </dgm:pt>
    <dgm:pt modelId="{12494286-4244-480C-9963-59519B4CE0E5}">
      <dgm:prSet phldrT="[Texte]"/>
      <dgm:spPr>
        <a:noFill/>
        <a:ln>
          <a:noFill/>
        </a:ln>
      </dgm:spPr>
      <dgm:t>
        <a:bodyPr/>
        <a:lstStyle/>
        <a:p>
          <a:r>
            <a:rPr lang="fr-FR" dirty="0">
              <a:solidFill>
                <a:schemeClr val="bg2"/>
              </a:solidFill>
            </a:rPr>
            <a:t>Personnes</a:t>
          </a:r>
        </a:p>
      </dgm:t>
    </dgm:pt>
    <dgm:pt modelId="{9133E15C-213E-49A1-A181-B6FD7A8CBD5D}" type="parTrans" cxnId="{A760C156-AA61-4947-9C0B-686D974E34DE}">
      <dgm:prSet/>
      <dgm:spPr/>
      <dgm:t>
        <a:bodyPr/>
        <a:lstStyle/>
        <a:p>
          <a:endParaRPr lang="fr-FR"/>
        </a:p>
      </dgm:t>
    </dgm:pt>
    <dgm:pt modelId="{BF3166C2-F773-4748-B75D-4991DE549CFB}" type="sibTrans" cxnId="{A760C156-AA61-4947-9C0B-686D974E34DE}">
      <dgm:prSet/>
      <dgm:spPr/>
      <dgm:t>
        <a:bodyPr/>
        <a:lstStyle/>
        <a:p>
          <a:endParaRPr lang="fr-FR"/>
        </a:p>
      </dgm:t>
    </dgm:pt>
    <dgm:pt modelId="{1E2BF4A7-449B-4D70-967F-63FCBC0CE1B1}">
      <dgm:prSet phldrT="[Texte]"/>
      <dgm:spPr>
        <a:noFill/>
        <a:ln>
          <a:noFill/>
        </a:ln>
      </dgm:spPr>
      <dgm:t>
        <a:bodyPr/>
        <a:lstStyle/>
        <a:p>
          <a:r>
            <a:rPr lang="fr-FR" dirty="0">
              <a:solidFill>
                <a:schemeClr val="bg2"/>
              </a:solidFill>
            </a:rPr>
            <a:t>Processus</a:t>
          </a:r>
        </a:p>
      </dgm:t>
    </dgm:pt>
    <dgm:pt modelId="{3721595A-24AA-4077-80D3-47977EA934F6}" type="parTrans" cxnId="{86C2FABF-86A7-42A9-BEFA-E45BE0623636}">
      <dgm:prSet/>
      <dgm:spPr/>
      <dgm:t>
        <a:bodyPr/>
        <a:lstStyle/>
        <a:p>
          <a:endParaRPr lang="fr-FR"/>
        </a:p>
      </dgm:t>
    </dgm:pt>
    <dgm:pt modelId="{7B4DAAA8-42AC-42AB-8327-49E6EE9A9AC1}" type="sibTrans" cxnId="{86C2FABF-86A7-42A9-BEFA-E45BE0623636}">
      <dgm:prSet/>
      <dgm:spPr/>
      <dgm:t>
        <a:bodyPr/>
        <a:lstStyle/>
        <a:p>
          <a:endParaRPr lang="fr-FR"/>
        </a:p>
      </dgm:t>
    </dgm:pt>
    <dgm:pt modelId="{351E6A51-BF5E-4C73-B4EF-C7FA164BFFA3}">
      <dgm:prSet phldrT="[Texte]"/>
      <dgm:spPr>
        <a:noFill/>
        <a:ln>
          <a:noFill/>
        </a:ln>
      </dgm:spPr>
      <dgm:t>
        <a:bodyPr/>
        <a:lstStyle/>
        <a:p>
          <a:r>
            <a:rPr lang="fr-FR" dirty="0">
              <a:solidFill>
                <a:schemeClr val="bg2"/>
              </a:solidFill>
            </a:rPr>
            <a:t>Technologies</a:t>
          </a:r>
        </a:p>
      </dgm:t>
    </dgm:pt>
    <dgm:pt modelId="{724EF7C6-820D-4110-B284-89E3BBB618BF}" type="parTrans" cxnId="{1FE2FDF7-3C84-4D3E-84CB-4207961AF5F2}">
      <dgm:prSet/>
      <dgm:spPr/>
      <dgm:t>
        <a:bodyPr/>
        <a:lstStyle/>
        <a:p>
          <a:endParaRPr lang="fr-FR"/>
        </a:p>
      </dgm:t>
    </dgm:pt>
    <dgm:pt modelId="{867B9947-5082-44B2-9B35-8479F9E66F17}" type="sibTrans" cxnId="{1FE2FDF7-3C84-4D3E-84CB-4207961AF5F2}">
      <dgm:prSet/>
      <dgm:spPr/>
      <dgm:t>
        <a:bodyPr/>
        <a:lstStyle/>
        <a:p>
          <a:endParaRPr lang="fr-FR"/>
        </a:p>
      </dgm:t>
    </dgm:pt>
    <dgm:pt modelId="{1AFD5E8E-BF1B-4BC5-A465-B78A008D520C}">
      <dgm:prSet phldrT="[Texte]"/>
      <dgm:spPr>
        <a:noFill/>
        <a:ln>
          <a:noFill/>
        </a:ln>
      </dgm:spPr>
      <dgm:t>
        <a:bodyPr/>
        <a:lstStyle/>
        <a:p>
          <a:endParaRPr lang="fr-FR" dirty="0">
            <a:solidFill>
              <a:schemeClr val="bg2"/>
            </a:solidFill>
          </a:endParaRPr>
        </a:p>
      </dgm:t>
    </dgm:pt>
    <dgm:pt modelId="{5788171F-76FF-4726-B249-1538E70DCD05}" type="parTrans" cxnId="{6FE69016-3B28-4917-942B-06637FB4E4B0}">
      <dgm:prSet/>
      <dgm:spPr/>
      <dgm:t>
        <a:bodyPr/>
        <a:lstStyle/>
        <a:p>
          <a:endParaRPr lang="fr-FR"/>
        </a:p>
      </dgm:t>
    </dgm:pt>
    <dgm:pt modelId="{2960E89C-0903-4E42-ACF8-054B411B7AEE}" type="sibTrans" cxnId="{6FE69016-3B28-4917-942B-06637FB4E4B0}">
      <dgm:prSet/>
      <dgm:spPr/>
      <dgm:t>
        <a:bodyPr/>
        <a:lstStyle/>
        <a:p>
          <a:endParaRPr lang="fr-FR"/>
        </a:p>
      </dgm:t>
    </dgm:pt>
    <dgm:pt modelId="{AC435416-EE20-4896-9826-91B69BDA1E57}" type="pres">
      <dgm:prSet presAssocID="{AD65426A-31C8-42DB-A476-B39ED44EDC2B}" presName="compositeShape" presStyleCnt="0">
        <dgm:presLayoutVars>
          <dgm:chMax val="7"/>
          <dgm:dir/>
          <dgm:resizeHandles val="exact"/>
        </dgm:presLayoutVars>
      </dgm:prSet>
      <dgm:spPr/>
    </dgm:pt>
    <dgm:pt modelId="{94319C5A-95E9-4BB1-B70D-2D3FC3551252}" type="pres">
      <dgm:prSet presAssocID="{CDC4C812-9AE8-4CEC-AB70-B25CEB04C1D2}" presName="circ1TxSh" presStyleLbl="vennNode1" presStyleIdx="0" presStyleCnt="1"/>
      <dgm:spPr/>
    </dgm:pt>
  </dgm:ptLst>
  <dgm:cxnLst>
    <dgm:cxn modelId="{FAD7EB0E-8FF9-43F8-8D7E-2535AB2EFA7A}" type="presOf" srcId="{CDC4C812-9AE8-4CEC-AB70-B25CEB04C1D2}" destId="{94319C5A-95E9-4BB1-B70D-2D3FC3551252}" srcOrd="0" destOrd="0" presId="urn:microsoft.com/office/officeart/2005/8/layout/venn1"/>
    <dgm:cxn modelId="{6FE69016-3B28-4917-942B-06637FB4E4B0}" srcId="{CDC4C812-9AE8-4CEC-AB70-B25CEB04C1D2}" destId="{1AFD5E8E-BF1B-4BC5-A465-B78A008D520C}" srcOrd="3" destOrd="0" parTransId="{5788171F-76FF-4726-B249-1538E70DCD05}" sibTransId="{2960E89C-0903-4E42-ACF8-054B411B7AEE}"/>
    <dgm:cxn modelId="{372F5D29-2777-4771-9B3A-AB7D790C9F64}" type="presOf" srcId="{1AFD5E8E-BF1B-4BC5-A465-B78A008D520C}" destId="{94319C5A-95E9-4BB1-B70D-2D3FC3551252}" srcOrd="0" destOrd="4" presId="urn:microsoft.com/office/officeart/2005/8/layout/venn1"/>
    <dgm:cxn modelId="{C71BF137-8E4C-4197-864E-3D4F8D555697}" type="presOf" srcId="{12494286-4244-480C-9963-59519B4CE0E5}" destId="{94319C5A-95E9-4BB1-B70D-2D3FC3551252}" srcOrd="0" destOrd="1" presId="urn:microsoft.com/office/officeart/2005/8/layout/venn1"/>
    <dgm:cxn modelId="{A760C156-AA61-4947-9C0B-686D974E34DE}" srcId="{CDC4C812-9AE8-4CEC-AB70-B25CEB04C1D2}" destId="{12494286-4244-480C-9963-59519B4CE0E5}" srcOrd="0" destOrd="0" parTransId="{9133E15C-213E-49A1-A181-B6FD7A8CBD5D}" sibTransId="{BF3166C2-F773-4748-B75D-4991DE549CFB}"/>
    <dgm:cxn modelId="{EA7B09A5-B8AE-4F00-B086-5A03FB763D05}" type="presOf" srcId="{1E2BF4A7-449B-4D70-967F-63FCBC0CE1B1}" destId="{94319C5A-95E9-4BB1-B70D-2D3FC3551252}" srcOrd="0" destOrd="2" presId="urn:microsoft.com/office/officeart/2005/8/layout/venn1"/>
    <dgm:cxn modelId="{945011BE-F2DF-4FEE-B3BF-CCC97C758336}" type="presOf" srcId="{351E6A51-BF5E-4C73-B4EF-C7FA164BFFA3}" destId="{94319C5A-95E9-4BB1-B70D-2D3FC3551252}" srcOrd="0" destOrd="3" presId="urn:microsoft.com/office/officeart/2005/8/layout/venn1"/>
    <dgm:cxn modelId="{86C2FABF-86A7-42A9-BEFA-E45BE0623636}" srcId="{CDC4C812-9AE8-4CEC-AB70-B25CEB04C1D2}" destId="{1E2BF4A7-449B-4D70-967F-63FCBC0CE1B1}" srcOrd="1" destOrd="0" parTransId="{3721595A-24AA-4077-80D3-47977EA934F6}" sibTransId="{7B4DAAA8-42AC-42AB-8327-49E6EE9A9AC1}"/>
    <dgm:cxn modelId="{17AD21CB-D863-4819-A890-3D017403F06C}" srcId="{AD65426A-31C8-42DB-A476-B39ED44EDC2B}" destId="{CDC4C812-9AE8-4CEC-AB70-B25CEB04C1D2}" srcOrd="0" destOrd="0" parTransId="{28608A92-E4DC-450D-850E-CA15F829B23F}" sibTransId="{3E4E46EE-D13C-46BF-B0BD-EBF8EC7C8BB7}"/>
    <dgm:cxn modelId="{80AA79E5-8C1D-4DFB-B3F5-CAE7587B4E5F}" type="presOf" srcId="{AD65426A-31C8-42DB-A476-B39ED44EDC2B}" destId="{AC435416-EE20-4896-9826-91B69BDA1E57}" srcOrd="0" destOrd="0" presId="urn:microsoft.com/office/officeart/2005/8/layout/venn1"/>
    <dgm:cxn modelId="{1FE2FDF7-3C84-4D3E-84CB-4207961AF5F2}" srcId="{CDC4C812-9AE8-4CEC-AB70-B25CEB04C1D2}" destId="{351E6A51-BF5E-4C73-B4EF-C7FA164BFFA3}" srcOrd="2" destOrd="0" parTransId="{724EF7C6-820D-4110-B284-89E3BBB618BF}" sibTransId="{867B9947-5082-44B2-9B35-8479F9E66F17}"/>
    <dgm:cxn modelId="{81D929D4-F2AE-40B0-AA6F-06101B44E638}" type="presParOf" srcId="{AC435416-EE20-4896-9826-91B69BDA1E57}" destId="{94319C5A-95E9-4BB1-B70D-2D3FC3551252}" srcOrd="0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19C5A-95E9-4BB1-B70D-2D3FC3551252}">
      <dsp:nvSpPr>
        <dsp:cNvPr id="0" name=""/>
        <dsp:cNvSpPr/>
      </dsp:nvSpPr>
      <dsp:spPr>
        <a:xfrm>
          <a:off x="748771" y="0"/>
          <a:ext cx="2995082" cy="299508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>
              <a:solidFill>
                <a:schemeClr val="bg2"/>
              </a:solidFill>
            </a:rPr>
            <a:t>Transformation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>
              <a:solidFill>
                <a:schemeClr val="bg2"/>
              </a:solidFill>
            </a:rPr>
            <a:t>Personnes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>
              <a:solidFill>
                <a:schemeClr val="bg2"/>
              </a:solidFill>
            </a:rPr>
            <a:t>Processus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>
              <a:solidFill>
                <a:schemeClr val="bg2"/>
              </a:solidFill>
            </a:rPr>
            <a:t>Technologies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700" kern="1200" dirty="0">
            <a:solidFill>
              <a:schemeClr val="bg2"/>
            </a:solidFill>
          </a:endParaRPr>
        </a:p>
      </dsp:txBody>
      <dsp:txXfrm>
        <a:off x="1187391" y="438620"/>
        <a:ext cx="2117842" cy="2117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 55 Roman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 55 Roman" panose="020B0604020202020204" pitchFamily="34" charset="0"/>
              </a:defRPr>
            </a:lvl1pPr>
          </a:lstStyle>
          <a:p>
            <a:fld id="{14F63557-65CD-470F-8999-4C3C411BE899}" type="datetimeFigureOut">
              <a:rPr lang="en-GB" smtClean="0"/>
              <a:pPr/>
              <a:t>13/04/2023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 55 Roman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 55 Roman" panose="020B0604020202020204" pitchFamily="34" charset="0"/>
              </a:defRPr>
            </a:lvl1pPr>
          </a:lstStyle>
          <a:p>
            <a:fld id="{885932DF-9606-4758-A2B5-AF1153FB1ABB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8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180000" bIns="45720" rtlCol="0"/>
          <a:lstStyle/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230188" marR="0" lvl="1" indent="-138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Second level</a:t>
            </a:r>
          </a:p>
          <a:p>
            <a:pPr marL="360363" marR="0" lvl="2" indent="-147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Helvetica 55 Roman" panose="020B0604020202020204" pitchFamily="34" charset="0"/>
              <a:buChar char="–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522288" marR="0" lvl="3" indent="-138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Helvetica 55 Roman" panose="020B0604020202020204" pitchFamily="34" charset="0"/>
              <a:buChar char="–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668338" marR="0" lvl="4" indent="-146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Helvetica 55 Roman" panose="020B0604020202020204" pitchFamily="34" charset="0"/>
              <a:buChar char="–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Fifth level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228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92075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1pPr>
    <a:lvl2pPr marL="230188" marR="0" indent="-138113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 typeface="Wingdings" panose="05000000000000000000" pitchFamily="2" charset="2"/>
      <a:buChar char="§"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2pPr>
    <a:lvl3pPr marL="360363" marR="0" indent="-147638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 typeface="Helvetica 55 Roman" panose="020B0604020202020204" pitchFamily="34" charset="0"/>
      <a:buChar char="–"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3pPr>
    <a:lvl4pPr marL="522288" marR="0" indent="-138113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 typeface="Helvetica 55 Roman" panose="020B0604020202020204" pitchFamily="34" charset="0"/>
      <a:buChar char="–"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4pPr>
    <a:lvl5pPr marL="668338" marR="0" indent="-14605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 typeface="Helvetica 55 Roman" panose="020B0604020202020204" pitchFamily="34" charset="0"/>
      <a:buChar char="–"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932DF-9606-4758-A2B5-AF1153FB1AB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697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penser</a:t>
            </a:r>
            <a:r>
              <a:rPr lang="en-US" dirty="0"/>
              <a:t> </a:t>
            </a:r>
            <a:r>
              <a:rPr lang="en-US" dirty="0" err="1"/>
              <a:t>dès</a:t>
            </a:r>
            <a:r>
              <a:rPr lang="en-US" dirty="0"/>
              <a:t> le début/definition du security</a:t>
            </a:r>
          </a:p>
          <a:p>
            <a:endParaRPr lang="en-US" dirty="0"/>
          </a:p>
          <a:p>
            <a:r>
              <a:rPr lang="en-US" dirty="0"/>
              <a:t>IaaS =&gt; </a:t>
            </a:r>
          </a:p>
          <a:p>
            <a:endParaRPr lang="en-US" dirty="0"/>
          </a:p>
          <a:p>
            <a:r>
              <a:rPr lang="en-US" dirty="0" err="1"/>
              <a:t>Autres</a:t>
            </a:r>
            <a:r>
              <a:rPr lang="en-US" dirty="0"/>
              <a:t> </a:t>
            </a:r>
            <a:r>
              <a:rPr lang="en-US" dirty="0" err="1"/>
              <a:t>outils</a:t>
            </a:r>
            <a:r>
              <a:rPr lang="en-US" dirty="0"/>
              <a:t> : </a:t>
            </a:r>
            <a:r>
              <a:rPr lang="en-US" dirty="0" err="1"/>
              <a:t>coralys</a:t>
            </a:r>
            <a:r>
              <a:rPr lang="en-US" dirty="0"/>
              <a:t> pour scanner </a:t>
            </a:r>
            <a:r>
              <a:rPr lang="en-US" dirty="0" err="1"/>
              <a:t>l’extérieur</a:t>
            </a:r>
            <a:r>
              <a:rPr lang="en-US" dirty="0"/>
              <a:t> – </a:t>
            </a:r>
            <a:r>
              <a:rPr lang="en-US" dirty="0" err="1"/>
              <a:t>marche</a:t>
            </a:r>
            <a:r>
              <a:rPr lang="en-US" dirty="0"/>
              <a:t> </a:t>
            </a:r>
            <a:r>
              <a:rPr lang="en-US" dirty="0" err="1"/>
              <a:t>aussi</a:t>
            </a:r>
            <a:r>
              <a:rPr lang="en-US" dirty="0"/>
              <a:t> pour des VMs</a:t>
            </a:r>
          </a:p>
          <a:p>
            <a:endParaRPr lang="en-US" dirty="0"/>
          </a:p>
          <a:p>
            <a:endParaRPr lang="en-US" dirty="0"/>
          </a:p>
          <a:p>
            <a:r>
              <a:rPr lang="fr-FR" dirty="0"/>
              <a:t>Gestion des </a:t>
            </a:r>
            <a:r>
              <a:rPr lang="fr-FR" dirty="0" err="1"/>
              <a:t>buildpacks</a:t>
            </a:r>
            <a:r>
              <a:rPr lang="fr-FR" dirty="0"/>
              <a:t> obsolescences et faille de sécurité</a:t>
            </a:r>
          </a:p>
          <a:p>
            <a:r>
              <a:rPr lang="fr-FR" sz="1000" u="sng" dirty="0">
                <a:solidFill>
                  <a:schemeClr val="bg1"/>
                </a:solidFill>
              </a:rPr>
              <a:t>Cycle de vie des </a:t>
            </a:r>
            <a:r>
              <a:rPr lang="fr-FR" sz="1000" u="sng" dirty="0" err="1">
                <a:solidFill>
                  <a:schemeClr val="bg1"/>
                </a:solidFill>
              </a:rPr>
              <a:t>buildpacks</a:t>
            </a:r>
            <a:endParaRPr lang="fr-FR" sz="1000" u="sng" dirty="0">
              <a:solidFill>
                <a:schemeClr val="bg1"/>
              </a:solidFill>
            </a:endParaRPr>
          </a:p>
          <a:p>
            <a:pPr marL="285115" indent="-285115">
              <a:buFontTx/>
              <a:buChar char="-"/>
            </a:pPr>
            <a:r>
              <a:rPr lang="fr-FR" sz="1000" dirty="0">
                <a:solidFill>
                  <a:schemeClr val="bg1"/>
                </a:solidFill>
              </a:rPr>
              <a:t>Mise à disposition </a:t>
            </a:r>
            <a:r>
              <a:rPr lang="fr-FR" sz="1000" dirty="0">
                <a:solidFill>
                  <a:schemeClr val="bg2"/>
                </a:solidFill>
              </a:rPr>
              <a:t>automatique </a:t>
            </a:r>
            <a:r>
              <a:rPr lang="fr-FR" sz="1000" dirty="0">
                <a:solidFill>
                  <a:schemeClr val="bg1"/>
                </a:solidFill>
              </a:rPr>
              <a:t>des dernières versions</a:t>
            </a:r>
          </a:p>
          <a:p>
            <a:pPr marL="285115" indent="-285115">
              <a:buFontTx/>
              <a:buChar char="-"/>
            </a:pPr>
            <a:r>
              <a:rPr lang="fr-FR" sz="1000" dirty="0">
                <a:solidFill>
                  <a:schemeClr val="bg1"/>
                </a:solidFill>
              </a:rPr>
              <a:t>Communication automatique aux utilisateurs concernés</a:t>
            </a:r>
          </a:p>
          <a:p>
            <a:pPr marL="285115" indent="-285115">
              <a:buFontTx/>
              <a:buChar char="-"/>
            </a:pPr>
            <a:r>
              <a:rPr lang="fr-FR" sz="1000" dirty="0">
                <a:solidFill>
                  <a:schemeClr val="bg1"/>
                </a:solidFill>
              </a:rPr>
              <a:t>12 mois : durée de rétention maximale</a:t>
            </a:r>
          </a:p>
          <a:p>
            <a:endParaRPr lang="fr-FR" dirty="0"/>
          </a:p>
          <a:p>
            <a:r>
              <a:rPr lang="fr-FR" sz="1050" u="sng" dirty="0">
                <a:solidFill>
                  <a:schemeClr val="bg1"/>
                </a:solidFill>
              </a:rPr>
              <a:t>En cas de faille de sécurité</a:t>
            </a:r>
          </a:p>
          <a:p>
            <a:pPr marL="285743" indent="-285743">
              <a:buFontTx/>
              <a:buChar char="-"/>
            </a:pPr>
            <a:r>
              <a:rPr lang="fr-FR" sz="1050" dirty="0">
                <a:solidFill>
                  <a:schemeClr val="bg2"/>
                </a:solidFill>
              </a:rPr>
              <a:t>Désactivation</a:t>
            </a:r>
            <a:r>
              <a:rPr lang="fr-FR" sz="1050" dirty="0">
                <a:solidFill>
                  <a:schemeClr val="bg1"/>
                </a:solidFill>
              </a:rPr>
              <a:t> des </a:t>
            </a:r>
            <a:r>
              <a:rPr lang="fr-FR" sz="1050" dirty="0" err="1">
                <a:solidFill>
                  <a:schemeClr val="bg1"/>
                </a:solidFill>
              </a:rPr>
              <a:t>buildpacks</a:t>
            </a:r>
            <a:endParaRPr lang="fr-FR" sz="1050" dirty="0">
              <a:solidFill>
                <a:schemeClr val="bg1"/>
              </a:solidFill>
            </a:endParaRPr>
          </a:p>
          <a:p>
            <a:pPr marL="285743" indent="-285743">
              <a:buFontTx/>
              <a:buChar char="-"/>
            </a:pPr>
            <a:r>
              <a:rPr lang="fr-FR" sz="1050" dirty="0">
                <a:solidFill>
                  <a:schemeClr val="bg2"/>
                </a:solidFill>
              </a:rPr>
              <a:t>Communication</a:t>
            </a:r>
            <a:r>
              <a:rPr lang="fr-FR" sz="1050" dirty="0">
                <a:solidFill>
                  <a:schemeClr val="bg1"/>
                </a:solidFill>
              </a:rPr>
              <a:t> aux utilisateurs concernés</a:t>
            </a:r>
            <a:endParaRPr lang="fr-FR" sz="1000" i="1" dirty="0">
              <a:solidFill>
                <a:schemeClr val="bg1"/>
              </a:solidFill>
            </a:endParaRPr>
          </a:p>
          <a:p>
            <a:pPr marL="285743" indent="-285743">
              <a:buFontTx/>
              <a:buChar char="-"/>
            </a:pPr>
            <a:r>
              <a:rPr lang="fr-FR" sz="1000" i="1" dirty="0">
                <a:solidFill>
                  <a:schemeClr val="bg1"/>
                </a:solidFill>
              </a:rPr>
              <a:t>à noter : la mise à jour du </a:t>
            </a:r>
            <a:r>
              <a:rPr lang="fr-FR" sz="1000" i="1" dirty="0" err="1">
                <a:solidFill>
                  <a:schemeClr val="bg1"/>
                </a:solidFill>
              </a:rPr>
              <a:t>buildpack</a:t>
            </a:r>
            <a:r>
              <a:rPr lang="fr-FR" sz="1000" i="1" dirty="0">
                <a:solidFill>
                  <a:schemeClr val="bg1"/>
                </a:solidFill>
              </a:rPr>
              <a:t> est obligatoire lors du prochain « push » ou  « </a:t>
            </a:r>
            <a:r>
              <a:rPr lang="fr-FR" sz="1000" i="1" dirty="0" err="1">
                <a:solidFill>
                  <a:schemeClr val="bg1"/>
                </a:solidFill>
              </a:rPr>
              <a:t>restaging</a:t>
            </a:r>
            <a:r>
              <a:rPr lang="fr-FR" sz="1000" i="1" dirty="0">
                <a:solidFill>
                  <a:schemeClr val="bg1"/>
                </a:solidFill>
              </a:rPr>
              <a:t> »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932DF-9606-4758-A2B5-AF1153FB1AB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924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0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850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6725" lvl="2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Contexte</a:t>
            </a:r>
          </a:p>
          <a:p>
            <a:pPr marL="693738" lvl="3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Gouvernance GTA – 1 an de travaux</a:t>
            </a:r>
          </a:p>
          <a:p>
            <a:pPr marL="839788" lvl="4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*new* deviendra un programme sous peu</a:t>
            </a:r>
          </a:p>
          <a:p>
            <a:pPr marL="693738" lvl="3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</a:endParaRPr>
          </a:p>
          <a:p>
            <a:pPr marL="693738" lvl="3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3 temporalités – </a:t>
            </a:r>
          </a:p>
          <a:p>
            <a:pPr marL="881063" lvl="4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CT/</a:t>
            </a:r>
            <a:r>
              <a:rPr lang="fr-FR" dirty="0" err="1">
                <a:solidFill>
                  <a:schemeClr val="bg1"/>
                </a:solidFill>
              </a:rPr>
              <a:t>Qwins</a:t>
            </a:r>
            <a:endParaRPr lang="fr-FR" dirty="0">
              <a:solidFill>
                <a:schemeClr val="bg1"/>
              </a:solidFill>
            </a:endParaRPr>
          </a:p>
          <a:p>
            <a:pPr marL="881063" lvl="4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Moyen termes</a:t>
            </a:r>
          </a:p>
          <a:p>
            <a:pPr marL="881063" lvl="4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L T</a:t>
            </a:r>
          </a:p>
          <a:p>
            <a:pPr marL="693738" lvl="3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Evaluation maturité Banjo</a:t>
            </a:r>
          </a:p>
          <a:p>
            <a:pPr marL="881063" lvl="4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Attention, le ZT ne se réduit pas aux QWINS</a:t>
            </a:r>
          </a:p>
          <a:p>
            <a:pPr marL="881063" lvl="4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En 2022, peu d’applications vers les PaaS (qqes dizaines), donc opportunité de tester avant la montée en charge des infras PaaS en 2023</a:t>
            </a:r>
          </a:p>
          <a:p>
            <a:pPr marL="693738" lvl="3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*new* deviendra un programme sous peu</a:t>
            </a:r>
          </a:p>
          <a:p>
            <a:pPr marL="693738" lvl="3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</a:endParaRPr>
          </a:p>
          <a:p>
            <a:pPr marL="693738" lvl="3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Ici zoom ZT et </a:t>
            </a:r>
            <a:r>
              <a:rPr lang="fr-FR" dirty="0" err="1">
                <a:solidFill>
                  <a:schemeClr val="bg1"/>
                </a:solidFill>
              </a:rPr>
              <a:t>QWins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932DF-9606-4758-A2B5-AF1153FB1ABB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793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IAM : 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Des Identités - pour les utilisateurs et les machines/services - reposant sur de l’authentification forte, ou équivalent sur toutes les couches et l’outillage autour (CI et CD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</a:p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932DF-9606-4758-A2B5-AF1153FB1ABB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506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932DF-9606-4758-A2B5-AF1153FB1AB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808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Présentation des interlocuteurs</a:t>
            </a:r>
          </a:p>
          <a:p>
            <a:r>
              <a:rPr lang="fr-FR" dirty="0"/>
              <a:t>Présentation rapide du contexte et du programme IPv6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932DF-9606-4758-A2B5-AF1153FB1AB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670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503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chemeClr val="bg2"/>
                </a:solidFill>
              </a:rPr>
              <a:t>Culture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932DF-9606-4758-A2B5-AF1153FB1AB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918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#</a:t>
            </a:r>
            <a:r>
              <a:rPr lang="fr-FR" dirty="0" err="1"/>
              <a:t>Chains</a:t>
            </a:r>
            <a:endParaRPr lang="fr-FR" dirty="0"/>
          </a:p>
          <a:p>
            <a:r>
              <a:rPr lang="fr-FR" dirty="0"/>
              <a:t>@Roue</a:t>
            </a:r>
            <a:r>
              <a:rPr lang="fr-FR" baseline="0" dirty="0"/>
              <a:t> Simple</a:t>
            </a:r>
          </a:p>
          <a:p>
            <a:endParaRPr lang="fr-FR" baseline="0" dirty="0"/>
          </a:p>
          <a:p>
            <a:pPr marL="466725" lvl="2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2"/>
                </a:solidFill>
              </a:rPr>
              <a:t>les </a:t>
            </a:r>
            <a:r>
              <a:rPr lang="fr-FR" dirty="0">
                <a:solidFill>
                  <a:schemeClr val="bg1"/>
                </a:solidFill>
              </a:rPr>
              <a:t>évolutions technologiques </a:t>
            </a:r>
            <a:r>
              <a:rPr lang="fr-FR" dirty="0">
                <a:solidFill>
                  <a:schemeClr val="bg2"/>
                </a:solidFill>
              </a:rPr>
              <a:t>induites par le cloud ne sont pas, nécessairement, toutes bien maîtrisées ; </a:t>
            </a:r>
          </a:p>
          <a:p>
            <a:pPr marL="466725" lvl="2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2"/>
                </a:solidFill>
              </a:rPr>
              <a:t>la </a:t>
            </a:r>
            <a:r>
              <a:rPr lang="fr-FR" dirty="0">
                <a:solidFill>
                  <a:schemeClr val="bg1"/>
                </a:solidFill>
              </a:rPr>
              <a:t>redistribution des responsabilités entre client et fournisseurs </a:t>
            </a:r>
            <a:r>
              <a:rPr lang="fr-FR" dirty="0">
                <a:solidFill>
                  <a:schemeClr val="bg2"/>
                </a:solidFill>
              </a:rPr>
              <a:t>engage les clients du cloud sur de nouvelles tâches qui n’étaient pas à leur charge auparavant ;</a:t>
            </a:r>
          </a:p>
          <a:p>
            <a:pPr marL="466725" lvl="2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l’automatisation</a:t>
            </a:r>
            <a:r>
              <a:rPr lang="fr-FR" dirty="0">
                <a:solidFill>
                  <a:schemeClr val="bg2"/>
                </a:solidFill>
              </a:rPr>
              <a:t>, si elle est mal implémentée, peut avoir un impact plus étendu en cas d’erreur ;</a:t>
            </a:r>
          </a:p>
          <a:p>
            <a:pPr marL="466725" lvl="2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2"/>
                </a:solidFill>
              </a:rPr>
              <a:t>la </a:t>
            </a:r>
            <a:r>
              <a:rPr lang="fr-FR" dirty="0">
                <a:solidFill>
                  <a:schemeClr val="bg1"/>
                </a:solidFill>
              </a:rPr>
              <a:t>vélocité des changements</a:t>
            </a:r>
            <a:r>
              <a:rPr lang="fr-FR" dirty="0">
                <a:solidFill>
                  <a:schemeClr val="bg2"/>
                </a:solidFill>
              </a:rPr>
              <a:t>, si elle est mal maîtrisée, peut apporter des erreurs.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9370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1640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Exemples à l’oral (nom : </a:t>
            </a:r>
            <a:r>
              <a:rPr lang="fr-FR" dirty="0" err="1"/>
              <a:t>metalikaas</a:t>
            </a:r>
            <a:r>
              <a:rPr lang="fr-FR" dirty="0"/>
              <a:t>, </a:t>
            </a:r>
            <a:r>
              <a:rPr lang="fr-FR" dirty="0" err="1"/>
              <a:t>wampaas</a:t>
            </a:r>
            <a:r>
              <a:rPr lang="fr-FR" dirty="0"/>
              <a:t>, etc.)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932DF-9606-4758-A2B5-AF1153FB1AB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449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penser</a:t>
            </a:r>
            <a:r>
              <a:rPr lang="en-US" dirty="0"/>
              <a:t> </a:t>
            </a:r>
            <a:r>
              <a:rPr lang="en-US" dirty="0" err="1"/>
              <a:t>dès</a:t>
            </a:r>
            <a:r>
              <a:rPr lang="en-US" dirty="0"/>
              <a:t> le début/definition du security</a:t>
            </a:r>
          </a:p>
          <a:p>
            <a:endParaRPr lang="en-US" dirty="0"/>
          </a:p>
          <a:p>
            <a:r>
              <a:rPr lang="en-US" dirty="0"/>
              <a:t>IaaS =&gt; </a:t>
            </a:r>
          </a:p>
          <a:p>
            <a:endParaRPr lang="en-US" dirty="0"/>
          </a:p>
          <a:p>
            <a:r>
              <a:rPr lang="en-US" dirty="0" err="1"/>
              <a:t>Autres</a:t>
            </a:r>
            <a:r>
              <a:rPr lang="en-US" dirty="0"/>
              <a:t> </a:t>
            </a:r>
            <a:r>
              <a:rPr lang="en-US" dirty="0" err="1"/>
              <a:t>outils</a:t>
            </a:r>
            <a:r>
              <a:rPr lang="en-US" dirty="0"/>
              <a:t> : </a:t>
            </a:r>
            <a:r>
              <a:rPr lang="en-US" dirty="0" err="1"/>
              <a:t>coralys</a:t>
            </a:r>
            <a:r>
              <a:rPr lang="en-US" dirty="0"/>
              <a:t> pour scanner </a:t>
            </a:r>
            <a:r>
              <a:rPr lang="en-US" dirty="0" err="1"/>
              <a:t>l’extérieur</a:t>
            </a:r>
            <a:r>
              <a:rPr lang="en-US" dirty="0"/>
              <a:t> – </a:t>
            </a:r>
            <a:r>
              <a:rPr lang="en-US" dirty="0" err="1"/>
              <a:t>marche</a:t>
            </a:r>
            <a:r>
              <a:rPr lang="en-US" dirty="0"/>
              <a:t> </a:t>
            </a:r>
            <a:r>
              <a:rPr lang="en-US" dirty="0" err="1"/>
              <a:t>aussi</a:t>
            </a:r>
            <a:r>
              <a:rPr lang="en-US" dirty="0"/>
              <a:t> pour des VMs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----</a:t>
            </a:r>
          </a:p>
          <a:p>
            <a:r>
              <a:rPr lang="en-US" dirty="0"/>
              <a:t>Et les </a:t>
            </a:r>
            <a:r>
              <a:rPr lang="en-US" dirty="0" err="1"/>
              <a:t>données</a:t>
            </a:r>
            <a:r>
              <a:rPr lang="en-US" dirty="0"/>
              <a:t> dans tout ca ?</a:t>
            </a:r>
          </a:p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La sécurité des données reste une priorité; mesures et processus sont connus et rien de spécifique cloud privé.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932DF-9606-4758-A2B5-AF1153FB1AB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788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1184275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3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3535" y="267618"/>
            <a:ext cx="4829289" cy="2304131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6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325" y="2704144"/>
            <a:ext cx="4827547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dirty="0"/>
              <a:t>Cliquez pour modifier le nom du présentateur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3535" y="4233863"/>
            <a:ext cx="612775" cy="612775"/>
            <a:chOff x="313535" y="4233863"/>
            <a:chExt cx="612775" cy="612775"/>
          </a:xfrm>
        </p:grpSpPr>
        <p:sp>
          <p:nvSpPr>
            <p:cNvPr id="50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51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52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53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54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55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56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57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</p:grpSp>
      <p:grpSp>
        <p:nvGrpSpPr>
          <p:cNvPr id="14" name="Group 2">
            <a:extLst>
              <a:ext uri="{FF2B5EF4-FFF2-40B4-BE49-F238E27FC236}">
                <a16:creationId xmlns:a16="http://schemas.microsoft.com/office/drawing/2014/main" id="{BD522FE0-9AAB-4897-B4EE-CF406A55ED9F}"/>
              </a:ext>
            </a:extLst>
          </p:cNvPr>
          <p:cNvGrpSpPr/>
          <p:nvPr userDrawn="1"/>
        </p:nvGrpSpPr>
        <p:grpSpPr>
          <a:xfrm>
            <a:off x="313535" y="4233863"/>
            <a:ext cx="612775" cy="612775"/>
            <a:chOff x="313535" y="4233863"/>
            <a:chExt cx="612775" cy="612775"/>
          </a:xfrm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EDBD5520-2062-4DDC-84E3-DE18517311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F5020D1A-72E6-4B45-8740-436F6322D4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932664F4-C01C-4EC2-9A8F-F825A09E4F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A7D3B8A8-5141-4E2D-A5EE-BE4B501DDF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348FEEFD-4BB3-4591-986E-B7DE8B03B9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31EECAFA-EC4D-43C9-8384-5CA83A2B1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4301992C-CF01-4423-8099-C62D7A0A4B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38D59FCC-0FC3-4A6F-AB93-CE259B9B0B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8972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267494"/>
            <a:ext cx="8515349" cy="4283869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61950" indent="-361950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F034F56B-DEA3-442C-9693-DFDFF0F1208B}"/>
              </a:ext>
            </a:extLst>
          </p:cNvPr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9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69" y="268288"/>
            <a:ext cx="6096839" cy="4283075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en-GB" sz="800" b="0" i="0" u="none" strike="noStrike" kern="1200" cap="none" spc="0" normalizeH="0" baseline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86132C2D-FB08-4BD7-B83A-46393C46E8F9}"/>
              </a:ext>
            </a:extLst>
          </p:cNvPr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64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3200" y="1181100"/>
            <a:ext cx="3968055" cy="3370262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1100"/>
            <a:ext cx="3964880" cy="33702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13199" y="268288"/>
            <a:ext cx="8516475" cy="741362"/>
          </a:xfrm>
        </p:spPr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5195A2DE-9E54-4BE0-86CD-CDC63839E9FE}"/>
              </a:ext>
            </a:extLst>
          </p:cNvPr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04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19BFAD6-4AC1-493D-86AE-96D4A6A96186}"/>
              </a:ext>
            </a:extLst>
          </p:cNvPr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61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fr-FR" dirty="0"/>
              <a:t>Cliquez pour modifier le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86005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en-GB" sz="800" b="0" i="0" u="none" strike="noStrike" kern="1200" cap="none" spc="0" normalizeH="0" baseline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0BAC7B52-D370-489C-9986-323101293DBB}"/>
              </a:ext>
            </a:extLst>
          </p:cNvPr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49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6" y="1181101"/>
            <a:ext cx="8515350" cy="3370262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5" name="TextBox 3"/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12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3535" y="267618"/>
            <a:ext cx="4829289" cy="2304131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6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325" y="2704144"/>
            <a:ext cx="4827547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dirty="0"/>
              <a:t>Cliquez pour modifier le nom du présentateur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3535" y="4233863"/>
            <a:ext cx="612775" cy="612775"/>
            <a:chOff x="313535" y="4233863"/>
            <a:chExt cx="612775" cy="612775"/>
          </a:xfrm>
        </p:grpSpPr>
        <p:sp>
          <p:nvSpPr>
            <p:cNvPr id="50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51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52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53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54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55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56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57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</p:grpSp>
      <p:grpSp>
        <p:nvGrpSpPr>
          <p:cNvPr id="14" name="Group 2"/>
          <p:cNvGrpSpPr/>
          <p:nvPr userDrawn="1"/>
        </p:nvGrpSpPr>
        <p:grpSpPr>
          <a:xfrm>
            <a:off x="313535" y="4233863"/>
            <a:ext cx="612775" cy="612775"/>
            <a:chOff x="313535" y="4233863"/>
            <a:chExt cx="612775" cy="612775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24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51701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267494"/>
            <a:ext cx="8515349" cy="4283869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61950" indent="-361950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6" name="TextBox 3"/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38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6" y="268289"/>
            <a:ext cx="4828498" cy="2301874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5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687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nom du présentateur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35" y="4233863"/>
            <a:ext cx="612775" cy="612775"/>
            <a:chOff x="313535" y="4233863"/>
            <a:chExt cx="612775" cy="612775"/>
          </a:xfrm>
        </p:grpSpPr>
        <p:sp>
          <p:nvSpPr>
            <p:cNvPr id="43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4709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69" y="268288"/>
            <a:ext cx="6096839" cy="4283075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en-GB" sz="800" b="0" i="0" u="none" strike="noStrike" kern="1200" cap="none" spc="0" normalizeH="0" baseline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5" name="TextBox 3"/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en-GB" sz="800" b="0" i="0" u="none" strike="noStrike" kern="1200" cap="none" spc="0" normalizeH="0" baseline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6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3200" y="1181100"/>
            <a:ext cx="3968055" cy="3370262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1100"/>
            <a:ext cx="3964880" cy="33702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13199" y="268288"/>
            <a:ext cx="8516475" cy="741362"/>
          </a:xfrm>
        </p:spPr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8" name="TextBox 5"/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6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90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fr-FR" dirty="0"/>
              <a:t>Cliquez pour modifier le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6116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en-GB" sz="800" b="0" i="0" u="none" strike="noStrike" kern="1200" cap="none" spc="0" normalizeH="0" baseline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en-GB" sz="800" b="0" i="0" u="none" strike="noStrike" kern="1200" cap="none" spc="0" normalizeH="0" baseline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25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6" y="1181101"/>
            <a:ext cx="8515350" cy="3370262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5" name="TextBox 3"/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08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3535" y="267618"/>
            <a:ext cx="4829289" cy="2304131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6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325" y="2704144"/>
            <a:ext cx="4827547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dirty="0"/>
              <a:t>Cliquez pour modifier le nom du présentateur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3535" y="4233863"/>
            <a:ext cx="612775" cy="612775"/>
            <a:chOff x="313535" y="4233863"/>
            <a:chExt cx="612775" cy="612775"/>
          </a:xfrm>
        </p:grpSpPr>
        <p:sp>
          <p:nvSpPr>
            <p:cNvPr id="50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51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52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53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54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55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56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57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</p:grpSp>
      <p:grpSp>
        <p:nvGrpSpPr>
          <p:cNvPr id="14" name="Group 2"/>
          <p:cNvGrpSpPr/>
          <p:nvPr userDrawn="1"/>
        </p:nvGrpSpPr>
        <p:grpSpPr>
          <a:xfrm>
            <a:off x="313535" y="4233863"/>
            <a:ext cx="612775" cy="612775"/>
            <a:chOff x="313535" y="4233863"/>
            <a:chExt cx="612775" cy="612775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  <p:sp>
          <p:nvSpPr>
            <p:cNvPr id="24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9864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267494"/>
            <a:ext cx="8515349" cy="4283869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61950" indent="-361950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6" name="TextBox 3"/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55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69" y="268288"/>
            <a:ext cx="6096839" cy="4283075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en-GB" sz="800" b="0" i="0" u="none" strike="noStrike" kern="1200" cap="none" spc="0" normalizeH="0" baseline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5" name="TextBox 3"/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en-GB" sz="800" b="0" i="0" u="none" strike="noStrike" kern="1200" cap="none" spc="0" normalizeH="0" baseline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07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3200" y="1181100"/>
            <a:ext cx="3968055" cy="3370262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1100"/>
            <a:ext cx="3964880" cy="33702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13199" y="268288"/>
            <a:ext cx="8516475" cy="741362"/>
          </a:xfrm>
        </p:spPr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8" name="TextBox 5"/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98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268287"/>
            <a:ext cx="8515349" cy="428148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58775" indent="-358775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7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3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fr-FR" dirty="0"/>
              <a:t>Cliquez pour modifier le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5444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en-GB" sz="800" b="0" i="0" u="none" strike="noStrike" kern="1200" cap="none" spc="0" normalizeH="0" baseline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en-GB" sz="800" b="0" i="0" u="none" strike="noStrike" kern="1200" cap="none" spc="0" normalizeH="0" baseline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32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69" y="268287"/>
            <a:ext cx="6096839" cy="428148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80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4326" y="1184275"/>
            <a:ext cx="3966930" cy="3365499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3698"/>
            <a:ext cx="3964880" cy="336441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65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28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81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0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6" y="1181101"/>
            <a:ext cx="8515350" cy="3370262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69A782E-23BF-4F03-B3EA-7AB3B30577E6}"/>
              </a:ext>
            </a:extLst>
          </p:cNvPr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77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7494"/>
            <a:ext cx="8515350" cy="743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5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5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fld id="{8702007A-2642-4DC4-A457-FD791426C840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1200"/>
                </a:spcAft>
                <a:buClr>
                  <a:srgbClr val="FFFFFF"/>
                </a:buClr>
                <a:buSzTx/>
                <a:buFont typeface="Helvetica 75" panose="020B0804020202020204" pitchFamily="34" charset="0"/>
                <a:buNone/>
                <a:tabLst/>
                <a:defRPr/>
              </a:pPr>
              <a:t>‹N°›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4" name="MSIPCMContentMarking" descr="{&quot;HashCode&quot;:-309203560,&quot;Placement&quot;:&quot;Footer&quot;,&quot;Top&quot;:388.8,&quot;Left&quot;:315.058655,&quot;SlideWidth&quot;:720,&quot;SlideHeight&quot;:405}">
            <a:extLst>
              <a:ext uri="{FF2B5EF4-FFF2-40B4-BE49-F238E27FC236}">
                <a16:creationId xmlns:a16="http://schemas.microsoft.com/office/drawing/2014/main" id="{30070DC5-9612-43F9-9225-4E69E4F6BA0B}"/>
              </a:ext>
            </a:extLst>
          </p:cNvPr>
          <p:cNvSpPr txBox="1"/>
          <p:nvPr userDrawn="1"/>
        </p:nvSpPr>
        <p:spPr>
          <a:xfrm>
            <a:off x="4001245" y="4937760"/>
            <a:ext cx="1141510" cy="205740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800">
                <a:solidFill>
                  <a:srgbClr val="ED7D31"/>
                </a:solidFill>
                <a:latin typeface="Helvetica 75 Bold" panose="020B0804020202020204" pitchFamily="34" charset="0"/>
              </a:rPr>
              <a:t>Orange Restricted</a:t>
            </a:r>
            <a:endParaRPr lang="fr-FR" sz="800" dirty="0" err="1">
              <a:solidFill>
                <a:srgbClr val="ED7D31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07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5" r:id="rId3"/>
    <p:sldLayoutId id="2147483664" r:id="rId4"/>
    <p:sldLayoutId id="2147483661" r:id="rId5"/>
    <p:sldLayoutId id="2147483662" r:id="rId6"/>
    <p:sldLayoutId id="2147483663" r:id="rId7"/>
    <p:sldLayoutId id="214748366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3200" y="268288"/>
            <a:ext cx="8516475" cy="7413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200" y="1181100"/>
            <a:ext cx="8516475" cy="3370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5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fld id="{8702007A-2642-4DC4-A457-FD791426C840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1200"/>
                </a:spcAft>
                <a:buClr>
                  <a:srgbClr val="FFFFFF"/>
                </a:buClr>
                <a:buSzTx/>
                <a:buFont typeface="Helvetica 75" panose="020B0804020202020204" pitchFamily="34" charset="0"/>
                <a:buNone/>
                <a:tabLst/>
                <a:defRPr/>
              </a:pPr>
              <a:t>‹N°›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4" name="MSIPCMContentMarking" descr="{&quot;HashCode&quot;:-309203560,&quot;Placement&quot;:&quot;Footer&quot;,&quot;Top&quot;:388.8,&quot;Left&quot;:315.058655,&quot;SlideWidth&quot;:720,&quot;SlideHeight&quot;:405}">
            <a:extLst>
              <a:ext uri="{FF2B5EF4-FFF2-40B4-BE49-F238E27FC236}">
                <a16:creationId xmlns:a16="http://schemas.microsoft.com/office/drawing/2014/main" id="{83AC2490-88D7-4824-B78E-C38C2CB8A8F0}"/>
              </a:ext>
            </a:extLst>
          </p:cNvPr>
          <p:cNvSpPr txBox="1"/>
          <p:nvPr userDrawn="1"/>
        </p:nvSpPr>
        <p:spPr>
          <a:xfrm>
            <a:off x="4001245" y="4937760"/>
            <a:ext cx="1141510" cy="205740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800">
                <a:solidFill>
                  <a:srgbClr val="ED7D31"/>
                </a:solidFill>
                <a:latin typeface="Helvetica 75 Bold" panose="020B0804020202020204" pitchFamily="34" charset="0"/>
              </a:rPr>
              <a:t>Orange Restricted</a:t>
            </a:r>
            <a:endParaRPr lang="fr-FR" sz="800" dirty="0" err="1">
              <a:solidFill>
                <a:srgbClr val="ED7D31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8213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3200" y="268288"/>
            <a:ext cx="8516475" cy="7413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200" y="1181100"/>
            <a:ext cx="8516475" cy="3370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5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fld id="{8702007A-2642-4DC4-A457-FD791426C840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1200"/>
                </a:spcAft>
                <a:buClr>
                  <a:srgbClr val="FFFFFF"/>
                </a:buClr>
                <a:buSzTx/>
                <a:buFont typeface="Helvetica 75" panose="020B0804020202020204" pitchFamily="34" charset="0"/>
                <a:buNone/>
                <a:tabLst/>
                <a:defRPr/>
              </a:pPr>
              <a:t>‹N°›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4" name="MSIPCMContentMarking" descr="{&quot;HashCode&quot;:-309203560,&quot;Placement&quot;:&quot;Footer&quot;,&quot;Top&quot;:388.8,&quot;Left&quot;:315.058655,&quot;SlideWidth&quot;:720,&quot;SlideHeight&quot;:405}">
            <a:extLst>
              <a:ext uri="{FF2B5EF4-FFF2-40B4-BE49-F238E27FC236}">
                <a16:creationId xmlns:a16="http://schemas.microsoft.com/office/drawing/2014/main" id="{8FE4C334-09F3-45BC-B547-223735811357}"/>
              </a:ext>
            </a:extLst>
          </p:cNvPr>
          <p:cNvSpPr txBox="1"/>
          <p:nvPr userDrawn="1"/>
        </p:nvSpPr>
        <p:spPr>
          <a:xfrm>
            <a:off x="4001245" y="4937760"/>
            <a:ext cx="1141510" cy="205740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800">
                <a:solidFill>
                  <a:srgbClr val="ED7D31"/>
                </a:solidFill>
                <a:latin typeface="Helvetica 75 Bold" panose="020B0804020202020204" pitchFamily="34" charset="0"/>
              </a:rPr>
              <a:t>Orange Restricted</a:t>
            </a:r>
            <a:endParaRPr lang="fr-FR" sz="800" dirty="0" err="1">
              <a:solidFill>
                <a:srgbClr val="ED7D31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5785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3200" y="268288"/>
            <a:ext cx="8516475" cy="7413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200" y="1181100"/>
            <a:ext cx="8516475" cy="3370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5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fld id="{8702007A-2642-4DC4-A457-FD791426C840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1200"/>
                </a:spcAft>
                <a:buClr>
                  <a:srgbClr val="FFFFFF"/>
                </a:buClr>
                <a:buSzTx/>
                <a:buFont typeface="Helvetica 75" panose="020B0804020202020204" pitchFamily="34" charset="0"/>
                <a:buNone/>
                <a:tabLst/>
                <a:defRPr/>
              </a:pPr>
              <a:t>‹N°›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4" name="MSIPCMContentMarking" descr="{&quot;HashCode&quot;:-309203560,&quot;Placement&quot;:&quot;Footer&quot;,&quot;Top&quot;:388.8,&quot;Left&quot;:315.058655,&quot;SlideWidth&quot;:720,&quot;SlideHeight&quot;:405}">
            <a:extLst>
              <a:ext uri="{FF2B5EF4-FFF2-40B4-BE49-F238E27FC236}">
                <a16:creationId xmlns:a16="http://schemas.microsoft.com/office/drawing/2014/main" id="{2783A87A-74F7-41FB-BE44-652E58366EA8}"/>
              </a:ext>
            </a:extLst>
          </p:cNvPr>
          <p:cNvSpPr txBox="1"/>
          <p:nvPr userDrawn="1"/>
        </p:nvSpPr>
        <p:spPr>
          <a:xfrm>
            <a:off x="4001245" y="4937760"/>
            <a:ext cx="1141510" cy="205740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800">
                <a:solidFill>
                  <a:srgbClr val="ED7D31"/>
                </a:solidFill>
                <a:latin typeface="Helvetica 75 Bold" panose="020B0804020202020204" pitchFamily="34" charset="0"/>
              </a:rPr>
              <a:t>Orange Restricted</a:t>
            </a:r>
            <a:endParaRPr lang="fr-FR" sz="800" dirty="0" err="1">
              <a:solidFill>
                <a:srgbClr val="ED7D31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1350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B84AB1C-8B05-45A0-87AE-669F2DE5E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99" y="1707655"/>
            <a:ext cx="5152301" cy="3435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326" y="268289"/>
            <a:ext cx="8506146" cy="2301874"/>
          </a:xfrm>
        </p:spPr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Le cloud et ses nouveaux challenges sécurité chez les opérateurs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Audrey ETOA</a:t>
            </a:r>
          </a:p>
          <a:p>
            <a:r>
              <a:rPr lang="fr-FR" dirty="0"/>
              <a:t>13 avril 2023</a:t>
            </a:r>
          </a:p>
        </p:txBody>
      </p:sp>
    </p:spTree>
    <p:extLst>
      <p:ext uri="{BB962C8B-B14F-4D97-AF65-F5344CB8AC3E}">
        <p14:creationId xmlns:p14="http://schemas.microsoft.com/office/powerpoint/2010/main" val="275310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DE76AE1A-B0B0-489F-B87F-FC188812F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4326" y="1184275"/>
            <a:ext cx="3966930" cy="3365499"/>
          </a:xfrm>
        </p:spPr>
        <p:txBody>
          <a:bodyPr/>
          <a:lstStyle/>
          <a:p>
            <a:r>
              <a:rPr lang="fr-FR" dirty="0"/>
              <a:t>Faciliter son adoption</a:t>
            </a:r>
          </a:p>
          <a:p>
            <a:pPr lvl="2"/>
            <a:r>
              <a:rPr lang="fr-FR" dirty="0"/>
              <a:t>Un maximum de self-service</a:t>
            </a:r>
          </a:p>
          <a:p>
            <a:pPr lvl="2"/>
            <a:r>
              <a:rPr lang="fr-FR" dirty="0"/>
              <a:t>Outillage</a:t>
            </a:r>
          </a:p>
          <a:p>
            <a:pPr lvl="2"/>
            <a:r>
              <a:rPr lang="fr-FR" dirty="0"/>
              <a:t>Bonnes pratiques et documentations</a:t>
            </a:r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95C1CDD-D1A2-4573-863A-6DBED07F9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67494"/>
            <a:ext cx="8515350" cy="743744"/>
          </a:xfrm>
        </p:spPr>
        <p:txBody>
          <a:bodyPr/>
          <a:lstStyle/>
          <a:p>
            <a:r>
              <a:rPr lang="fr-FR" dirty="0"/>
              <a:t>Cloud privé</a:t>
            </a:r>
            <a:br>
              <a:rPr lang="fr-FR" dirty="0"/>
            </a:br>
            <a:r>
              <a:rPr lang="fr-FR" dirty="0">
                <a:solidFill>
                  <a:schemeClr val="bg1"/>
                </a:solidFill>
              </a:rPr>
              <a:t>Sécurité by design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1E2D9DA-1B09-4F71-8FBC-AF3B81D4D3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89" r="39338" b="27377"/>
          <a:stretch/>
        </p:blipFill>
        <p:spPr>
          <a:xfrm>
            <a:off x="4165601" y="385809"/>
            <a:ext cx="4978399" cy="357341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497C2B9-379E-4221-B9F0-E82B5562BA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1513"/>
          <a:stretch/>
        </p:blipFill>
        <p:spPr>
          <a:xfrm>
            <a:off x="5068610" y="1778000"/>
            <a:ext cx="4075389" cy="336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5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DE76AE1A-B0B0-489F-B87F-FC188812F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4326" y="1184275"/>
            <a:ext cx="3966930" cy="3365499"/>
          </a:xfrm>
        </p:spPr>
        <p:txBody>
          <a:bodyPr/>
          <a:lstStyle/>
          <a:p>
            <a:r>
              <a:rPr lang="fr-FR" dirty="0"/>
              <a:t>Faciliter son adoption dans le cycle de vie</a:t>
            </a:r>
          </a:p>
          <a:p>
            <a:pPr lvl="2"/>
            <a:r>
              <a:rPr lang="fr-FR" dirty="0"/>
              <a:t>Outillage pour évaluer ses vulnérabilités et faciliter les corrections</a:t>
            </a:r>
          </a:p>
          <a:p>
            <a:pPr lvl="2"/>
            <a:r>
              <a:rPr lang="fr-FR" dirty="0"/>
              <a:t>Mise à disposition automatique des dernières versions</a:t>
            </a:r>
          </a:p>
          <a:p>
            <a:pPr lvl="2"/>
            <a:r>
              <a:rPr lang="fr-FR" dirty="0"/>
              <a:t>Communication ciblée en cas de vulnérabilités</a:t>
            </a:r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95C1CDD-D1A2-4573-863A-6DBED07F9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67494"/>
            <a:ext cx="8515350" cy="743744"/>
          </a:xfrm>
        </p:spPr>
        <p:txBody>
          <a:bodyPr/>
          <a:lstStyle/>
          <a:p>
            <a:r>
              <a:rPr lang="fr-FR" dirty="0"/>
              <a:t>Cloud privé</a:t>
            </a:r>
            <a:br>
              <a:rPr lang="fr-FR" dirty="0"/>
            </a:br>
            <a:r>
              <a:rPr lang="fr-FR" dirty="0">
                <a:solidFill>
                  <a:schemeClr val="bg1"/>
                </a:solidFill>
              </a:rPr>
              <a:t>Sécurité dans le run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524AF9D-DA63-4417-A4BE-A2202F3B0B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68" r="47255"/>
          <a:stretch/>
        </p:blipFill>
        <p:spPr>
          <a:xfrm>
            <a:off x="4572000" y="378370"/>
            <a:ext cx="4572000" cy="383866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DCA17E6-570C-4BC4-96FD-83BE4DD08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653" y="2519926"/>
            <a:ext cx="3844347" cy="25922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572FAB0-E3F0-4C40-A4D3-31FB77FE0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1711" y="912891"/>
            <a:ext cx="2618708" cy="52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8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63" rIns="91326" bIns="45663" rtlCol="0" anchor="ctr"/>
          <a:lstStyle/>
          <a:p>
            <a:pPr algn="ctr" defTabSz="711762" fontAlgn="base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43610" y="1059582"/>
            <a:ext cx="2736304" cy="25202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711762" fontAlgn="base">
              <a:spcBef>
                <a:spcPct val="0"/>
              </a:spcBef>
              <a:spcAft>
                <a:spcPct val="0"/>
              </a:spcAft>
            </a:pPr>
            <a:r>
              <a:rPr lang="fr-FR" sz="16575" dirty="0">
                <a:solidFill>
                  <a:srgbClr val="FFFFFF"/>
                </a:solidFill>
                <a:ea typeface="ＭＳ Ｐゴシック" pitchFamily="34" charset="-128"/>
              </a:rPr>
              <a:t>#3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0" y="1548000"/>
            <a:ext cx="3600000" cy="720000"/>
          </a:xfrm>
        </p:spPr>
        <p:txBody>
          <a:bodyPr/>
          <a:lstStyle/>
          <a:p>
            <a:pPr defTabSz="711762">
              <a:lnSpc>
                <a:spcPct val="100000"/>
              </a:lnSpc>
              <a:spcAft>
                <a:spcPct val="0"/>
              </a:spcAft>
            </a:pPr>
            <a:r>
              <a:rPr lang="fr-FR" dirty="0">
                <a:solidFill>
                  <a:srgbClr val="000000"/>
                </a:solidFill>
                <a:latin typeface="Helvetica 55 Roman" panose="020B0604020202020204" pitchFamily="34" charset="0"/>
                <a:cs typeface="+mn-cs"/>
              </a:rPr>
              <a:t>Cloud public</a:t>
            </a:r>
            <a:endParaRPr lang="fr-FR" dirty="0">
              <a:latin typeface="Helvetica 55 Roman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8" y="149473"/>
            <a:ext cx="597877" cy="59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7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765D6E-533C-4AF5-8005-C8782B1B2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4" y="268287"/>
            <a:ext cx="8734259" cy="825727"/>
          </a:xfrm>
        </p:spPr>
        <p:txBody>
          <a:bodyPr/>
          <a:lstStyle/>
          <a:p>
            <a:r>
              <a:rPr lang="fr-FR" sz="2400" dirty="0"/>
              <a:t>Cloud public</a:t>
            </a:r>
          </a:p>
          <a:p>
            <a:r>
              <a:rPr lang="fr-FR" sz="2000" dirty="0">
                <a:solidFill>
                  <a:schemeClr val="tx1"/>
                </a:solidFill>
                <a:latin typeface="Helvetica 55 Roman" panose="020B0604020202020204" pitchFamily="34" charset="0"/>
              </a:rPr>
              <a:t>une attention supplémentaire	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4AB2F2C-00E4-42ED-AC1E-5DFB8C463100}"/>
              </a:ext>
            </a:extLst>
          </p:cNvPr>
          <p:cNvSpPr txBox="1">
            <a:spLocks/>
          </p:cNvSpPr>
          <p:nvPr/>
        </p:nvSpPr>
        <p:spPr>
          <a:xfrm>
            <a:off x="314324" y="1826173"/>
            <a:ext cx="4257676" cy="22233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tabLst/>
              <a:defRPr sz="30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358775" indent="-358775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407988" indent="-1905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8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95313" indent="-173038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800100" indent="-1905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Helvetica 55 Roman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dirty="0"/>
          </a:p>
          <a:p>
            <a:r>
              <a:rPr lang="fr-FR" sz="2400" dirty="0"/>
              <a:t>Le Cloud Public nécessite </a:t>
            </a:r>
            <a:r>
              <a:rPr lang="fr-FR" sz="2400" dirty="0">
                <a:solidFill>
                  <a:schemeClr val="tx1"/>
                </a:solidFill>
              </a:rPr>
              <a:t>une attention supplémentaire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/>
              <a:t>en sécurité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1B04709-14CB-444E-AE70-B8FCFEF8FC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337" y="1197381"/>
            <a:ext cx="5724663" cy="322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1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765D6E-533C-4AF5-8005-C8782B1B2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4" y="268287"/>
            <a:ext cx="8734259" cy="825727"/>
          </a:xfrm>
        </p:spPr>
        <p:txBody>
          <a:bodyPr/>
          <a:lstStyle/>
          <a:p>
            <a:r>
              <a:rPr lang="fr-FR" sz="2400" dirty="0"/>
              <a:t>Cloud public 						</a:t>
            </a:r>
          </a:p>
          <a:p>
            <a:r>
              <a:rPr lang="fr-FR" sz="2000" dirty="0">
                <a:solidFill>
                  <a:schemeClr val="tx1"/>
                </a:solidFill>
                <a:latin typeface="Helvetica 55 Roman" panose="020B0604020202020204" pitchFamily="34" charset="0"/>
              </a:rPr>
              <a:t>Principes clés de la sécurité </a:t>
            </a:r>
            <a:r>
              <a:rPr lang="fr-FR" sz="2000" dirty="0">
                <a:solidFill>
                  <a:schemeClr val="bg1"/>
                </a:solidFill>
                <a:latin typeface="Helvetica 55 Roman" panose="020B0604020202020204" pitchFamily="34" charset="0"/>
              </a:rPr>
              <a:t>	</a:t>
            </a:r>
            <a:r>
              <a:rPr lang="fr-FR" sz="2000" dirty="0">
                <a:latin typeface="Helvetica 55 Roman" panose="020B0604020202020204" pitchFamily="34" charset="0"/>
              </a:rPr>
              <a:t>	</a:t>
            </a:r>
          </a:p>
        </p:txBody>
      </p:sp>
      <p:sp>
        <p:nvSpPr>
          <p:cNvPr id="9" name="Phase">
            <a:extLst>
              <a:ext uri="{FF2B5EF4-FFF2-40B4-BE49-F238E27FC236}">
                <a16:creationId xmlns:a16="http://schemas.microsoft.com/office/drawing/2014/main" id="{6CA1CEEB-09B7-4C01-B6B0-2BF86D63E1AF}"/>
              </a:ext>
            </a:extLst>
          </p:cNvPr>
          <p:cNvSpPr/>
          <p:nvPr/>
        </p:nvSpPr>
        <p:spPr>
          <a:xfrm>
            <a:off x="1285450" y="1248451"/>
            <a:ext cx="6858000" cy="612000"/>
          </a:xfrm>
          <a:prstGeom prst="rect">
            <a:avLst/>
          </a:prstGeom>
          <a:solidFill>
            <a:srgbClr val="50BE87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0" tIns="0" rIns="0" bIns="0" rtlCol="0" anchor="ctr"/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Données :</a:t>
            </a:r>
          </a:p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identifier données personnelles et sensibles et les protéger</a:t>
            </a:r>
          </a:p>
        </p:txBody>
      </p:sp>
      <p:sp>
        <p:nvSpPr>
          <p:cNvPr id="10" name="Phase">
            <a:extLst>
              <a:ext uri="{FF2B5EF4-FFF2-40B4-BE49-F238E27FC236}">
                <a16:creationId xmlns:a16="http://schemas.microsoft.com/office/drawing/2014/main" id="{13E6FB2B-EFB7-4B69-90B2-30209654B8C5}"/>
              </a:ext>
            </a:extLst>
          </p:cNvPr>
          <p:cNvSpPr/>
          <p:nvPr/>
        </p:nvSpPr>
        <p:spPr>
          <a:xfrm>
            <a:off x="1094950" y="1363951"/>
            <a:ext cx="381000" cy="381000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712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srgbClr val="000000"/>
                </a:solidFill>
                <a:latin typeface="Arial"/>
              </a:rPr>
              <a:t>0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Phase">
            <a:extLst>
              <a:ext uri="{FF2B5EF4-FFF2-40B4-BE49-F238E27FC236}">
                <a16:creationId xmlns:a16="http://schemas.microsoft.com/office/drawing/2014/main" id="{968783AB-F2C6-4588-8BC0-8A7B6AE365DC}"/>
              </a:ext>
            </a:extLst>
          </p:cNvPr>
          <p:cNvSpPr/>
          <p:nvPr/>
        </p:nvSpPr>
        <p:spPr>
          <a:xfrm>
            <a:off x="1285450" y="1941509"/>
            <a:ext cx="6858000" cy="1491954"/>
          </a:xfrm>
          <a:prstGeom prst="rect">
            <a:avLst/>
          </a:prstGeom>
          <a:solidFill>
            <a:srgbClr val="FF79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0" tIns="0" rIns="0" bIns="0" rtlCol="0" anchor="ctr"/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chemeClr val="tx1"/>
                </a:solidFill>
                <a:latin typeface="Arial"/>
              </a:rPr>
              <a:t>Sécurité by design :</a:t>
            </a:r>
          </a:p>
          <a:p>
            <a:pPr marL="171450" indent="-171450" defTabSz="7127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tx1"/>
                </a:solidFill>
                <a:latin typeface="Arial"/>
              </a:rPr>
              <a:t>l’architecture définie et revisitée avec en tête son exposition (</a:t>
            </a:r>
            <a:r>
              <a:rPr lang="fr-FR" sz="1400" b="1" dirty="0" err="1">
                <a:solidFill>
                  <a:schemeClr val="tx1"/>
                </a:solidFill>
                <a:latin typeface="Arial"/>
              </a:rPr>
              <a:t>bucket</a:t>
            </a:r>
            <a:r>
              <a:rPr lang="fr-FR" sz="1400" b="1" dirty="0">
                <a:solidFill>
                  <a:schemeClr val="tx1"/>
                </a:solidFill>
                <a:latin typeface="Arial"/>
              </a:rPr>
              <a:t> public, API/console)</a:t>
            </a:r>
          </a:p>
          <a:p>
            <a:pPr marL="171450" indent="-171450" defTabSz="7127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Défense en profondeur: ne jamais avoir une seule barrière entre l’attaquant et son cible 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indent="-171450" defTabSz="7127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Gestion d’identités: qui a accès</a:t>
            </a:r>
            <a:r>
              <a:rPr lang="fr-FR" sz="1400" b="1" dirty="0">
                <a:solidFill>
                  <a:srgbClr val="000000"/>
                </a:solidFill>
                <a:latin typeface="Arial"/>
              </a:rPr>
              <a:t> avec quels droits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indent="-171450" defTabSz="7127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Phase">
            <a:extLst>
              <a:ext uri="{FF2B5EF4-FFF2-40B4-BE49-F238E27FC236}">
                <a16:creationId xmlns:a16="http://schemas.microsoft.com/office/drawing/2014/main" id="{F1BA500C-1E53-4B78-8F35-1216B8CDE723}"/>
              </a:ext>
            </a:extLst>
          </p:cNvPr>
          <p:cNvSpPr/>
          <p:nvPr/>
        </p:nvSpPr>
        <p:spPr>
          <a:xfrm>
            <a:off x="1094950" y="2496986"/>
            <a:ext cx="381000" cy="381000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712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srgbClr val="000000"/>
                </a:solidFill>
                <a:latin typeface="Arial"/>
              </a:rPr>
              <a:t>1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Phase">
            <a:extLst>
              <a:ext uri="{FF2B5EF4-FFF2-40B4-BE49-F238E27FC236}">
                <a16:creationId xmlns:a16="http://schemas.microsoft.com/office/drawing/2014/main" id="{E0457300-7C21-4806-85E0-219BD18BAEE5}"/>
              </a:ext>
            </a:extLst>
          </p:cNvPr>
          <p:cNvSpPr/>
          <p:nvPr/>
        </p:nvSpPr>
        <p:spPr>
          <a:xfrm>
            <a:off x="1285450" y="3548963"/>
            <a:ext cx="6858000" cy="612000"/>
          </a:xfrm>
          <a:prstGeom prst="rect">
            <a:avLst/>
          </a:prstGeom>
          <a:solidFill>
            <a:srgbClr val="4BB4E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0" tIns="0" rIns="0" bIns="0" rtlCol="0" anchor="ctr"/>
          <a:lstStyle/>
          <a:p>
            <a:pPr marL="0" marR="0" lvl="0" indent="0" algn="l" defTabSz="712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Sécurité dans le run :</a:t>
            </a:r>
          </a:p>
          <a:p>
            <a:pPr marL="0" marR="0" lvl="0" indent="0" algn="l" defTabSz="712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Scanner, scanner et encore…corriger les résultats du scan </a:t>
            </a:r>
          </a:p>
        </p:txBody>
      </p:sp>
      <p:sp>
        <p:nvSpPr>
          <p:cNvPr id="14" name="Phase">
            <a:extLst>
              <a:ext uri="{FF2B5EF4-FFF2-40B4-BE49-F238E27FC236}">
                <a16:creationId xmlns:a16="http://schemas.microsoft.com/office/drawing/2014/main" id="{1B1D4931-8A9F-4166-ABD3-997159280C40}"/>
              </a:ext>
            </a:extLst>
          </p:cNvPr>
          <p:cNvSpPr/>
          <p:nvPr/>
        </p:nvSpPr>
        <p:spPr>
          <a:xfrm>
            <a:off x="1094950" y="3664463"/>
            <a:ext cx="381000" cy="381000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712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srgbClr val="000000"/>
                </a:solidFill>
                <a:latin typeface="Arial"/>
              </a:rPr>
              <a:t>2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8D5492E-6564-4A92-8896-2170378883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453" y="-63931"/>
            <a:ext cx="2193328" cy="1235163"/>
          </a:xfrm>
          <a:prstGeom prst="rect">
            <a:avLst/>
          </a:prstGeom>
        </p:spPr>
      </p:pic>
      <p:sp>
        <p:nvSpPr>
          <p:cNvPr id="15" name="Phase">
            <a:extLst>
              <a:ext uri="{FF2B5EF4-FFF2-40B4-BE49-F238E27FC236}">
                <a16:creationId xmlns:a16="http://schemas.microsoft.com/office/drawing/2014/main" id="{DD9FC496-2E3F-4831-8A9E-8E019C046E69}"/>
              </a:ext>
            </a:extLst>
          </p:cNvPr>
          <p:cNvSpPr/>
          <p:nvPr/>
        </p:nvSpPr>
        <p:spPr>
          <a:xfrm>
            <a:off x="1285450" y="4242021"/>
            <a:ext cx="6858000" cy="612000"/>
          </a:xfrm>
          <a:prstGeom prst="rect">
            <a:avLst/>
          </a:prstGeom>
          <a:solidFill>
            <a:srgbClr val="FFDC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0" tIns="0" rIns="0" bIns="0" rtlCol="0" anchor="ctr"/>
          <a:lstStyle/>
          <a:p>
            <a:pPr marL="0" marR="0" lvl="0" indent="0" algn="l" defTabSz="712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schemeClr val="tx1"/>
                </a:solidFill>
                <a:latin typeface="Arial"/>
              </a:rPr>
              <a:t>Formation et « pratique »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Phase">
            <a:extLst>
              <a:ext uri="{FF2B5EF4-FFF2-40B4-BE49-F238E27FC236}">
                <a16:creationId xmlns:a16="http://schemas.microsoft.com/office/drawing/2014/main" id="{D4CFF195-559B-4BDE-B09F-1362A3590799}"/>
              </a:ext>
            </a:extLst>
          </p:cNvPr>
          <p:cNvSpPr/>
          <p:nvPr/>
        </p:nvSpPr>
        <p:spPr>
          <a:xfrm>
            <a:off x="1094950" y="4357521"/>
            <a:ext cx="381000" cy="381000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712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srgbClr val="000000"/>
                </a:solidFill>
                <a:latin typeface="Arial"/>
              </a:rPr>
              <a:t>3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64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63" rIns="91326" bIns="45663" rtlCol="0" anchor="ctr"/>
          <a:lstStyle/>
          <a:p>
            <a:pPr algn="ctr" defTabSz="711762" fontAlgn="base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43610" y="1059582"/>
            <a:ext cx="2736304" cy="25202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711762" fontAlgn="base">
              <a:spcBef>
                <a:spcPct val="0"/>
              </a:spcBef>
              <a:spcAft>
                <a:spcPct val="0"/>
              </a:spcAft>
            </a:pPr>
            <a:r>
              <a:rPr lang="fr-FR" sz="16575" dirty="0">
                <a:solidFill>
                  <a:srgbClr val="FFFFFF"/>
                </a:solidFill>
                <a:ea typeface="ＭＳ Ｐゴシック" pitchFamily="34" charset="-128"/>
              </a:rPr>
              <a:t>#4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0" y="1548000"/>
            <a:ext cx="3600000" cy="720000"/>
          </a:xfrm>
        </p:spPr>
        <p:txBody>
          <a:bodyPr/>
          <a:lstStyle/>
          <a:p>
            <a:pPr defTabSz="711762">
              <a:lnSpc>
                <a:spcPct val="100000"/>
              </a:lnSpc>
              <a:spcAft>
                <a:spcPct val="0"/>
              </a:spcAft>
            </a:pPr>
            <a:r>
              <a:rPr lang="fr-FR" dirty="0">
                <a:solidFill>
                  <a:srgbClr val="000000"/>
                </a:solidFill>
                <a:latin typeface="Helvetica 55 Roman" panose="020B0604020202020204" pitchFamily="34" charset="0"/>
                <a:cs typeface="+mn-cs"/>
              </a:rPr>
              <a:t>Défis sécurité du cloud</a:t>
            </a:r>
            <a:endParaRPr lang="fr-FR" dirty="0">
              <a:latin typeface="Helvetica 55 Roman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8" y="149473"/>
            <a:ext cx="597877" cy="59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6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17F995-2276-207D-245A-D0E2DC7E6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défis sécurité du cloud:</a:t>
            </a:r>
            <a:br>
              <a:rPr lang="fr-FR" dirty="0"/>
            </a:br>
            <a:r>
              <a:rPr lang="fr-FR" dirty="0">
                <a:solidFill>
                  <a:schemeClr val="tx1"/>
                </a:solidFill>
              </a:rPr>
              <a:t>Des risques à toutes les phases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0C40FF-F274-F534-0564-B6AF35666FEC}"/>
              </a:ext>
            </a:extLst>
          </p:cNvPr>
          <p:cNvSpPr/>
          <p:nvPr/>
        </p:nvSpPr>
        <p:spPr>
          <a:xfrm>
            <a:off x="683568" y="1200526"/>
            <a:ext cx="2232248" cy="43204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0000"/>
                </a:solidFill>
              </a:rPr>
              <a:t>Code &amp; </a:t>
            </a:r>
            <a:r>
              <a:rPr lang="fr-FR" sz="1400" dirty="0" err="1">
                <a:solidFill>
                  <a:srgbClr val="000000"/>
                </a:solidFill>
              </a:rPr>
              <a:t>Build</a:t>
            </a:r>
            <a:r>
              <a:rPr lang="fr-FR" sz="1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36A52F-FB86-9BA4-DF70-E8128166D299}"/>
              </a:ext>
            </a:extLst>
          </p:cNvPr>
          <p:cNvSpPr/>
          <p:nvPr/>
        </p:nvSpPr>
        <p:spPr>
          <a:xfrm>
            <a:off x="683568" y="1651998"/>
            <a:ext cx="2232248" cy="264794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000000"/>
              </a:solidFill>
            </a:endParaRPr>
          </a:p>
        </p:txBody>
      </p:sp>
      <p:pic>
        <p:nvPicPr>
          <p:cNvPr id="11" name="Graphique 10" descr="Contrôle boîte de réception avec un remplissage uni">
            <a:extLst>
              <a:ext uri="{FF2B5EF4-FFF2-40B4-BE49-F238E27FC236}">
                <a16:creationId xmlns:a16="http://schemas.microsoft.com/office/drawing/2014/main" id="{A5033990-DB71-FA83-BB8E-98862A009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5776" y="1131590"/>
            <a:ext cx="432048" cy="43204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F8E4779-5E0D-E089-2753-9019CE4BB633}"/>
              </a:ext>
            </a:extLst>
          </p:cNvPr>
          <p:cNvSpPr txBox="1"/>
          <p:nvPr/>
        </p:nvSpPr>
        <p:spPr>
          <a:xfrm>
            <a:off x="817256" y="1995686"/>
            <a:ext cx="1954544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/>
              <a:t>- </a:t>
            </a:r>
            <a:r>
              <a:rPr lang="fr-FR" sz="1200" dirty="0"/>
              <a:t>Vulnérabilité du code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5F1D9A8-8A7B-FC01-F8AC-B04F533EB9AC}"/>
              </a:ext>
            </a:extLst>
          </p:cNvPr>
          <p:cNvSpPr txBox="1"/>
          <p:nvPr/>
        </p:nvSpPr>
        <p:spPr>
          <a:xfrm>
            <a:off x="827584" y="2500322"/>
            <a:ext cx="1954544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1200" dirty="0"/>
              <a:t>Exposition des secrets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68C084D-7F46-A32F-B80F-3124AC6A13C5}"/>
              </a:ext>
            </a:extLst>
          </p:cNvPr>
          <p:cNvSpPr txBox="1"/>
          <p:nvPr/>
        </p:nvSpPr>
        <p:spPr>
          <a:xfrm>
            <a:off x="827584" y="2931790"/>
            <a:ext cx="1954544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1200" dirty="0"/>
              <a:t>Vulnérabilité sur l’</a:t>
            </a:r>
            <a:r>
              <a:rPr lang="fr-FR" sz="1200" dirty="0" err="1"/>
              <a:t>IaC</a:t>
            </a:r>
            <a:endParaRPr lang="fr-FR" sz="1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7A7C3D-A2C1-D47D-FF6B-638F751ABFFB}"/>
              </a:ext>
            </a:extLst>
          </p:cNvPr>
          <p:cNvSpPr/>
          <p:nvPr/>
        </p:nvSpPr>
        <p:spPr>
          <a:xfrm>
            <a:off x="3491880" y="1203598"/>
            <a:ext cx="2232248" cy="43204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>
                <a:solidFill>
                  <a:srgbClr val="000000"/>
                </a:solidFill>
              </a:rPr>
              <a:t>Deploy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17EA6A-56BE-5803-1673-39DE28EE5D4A}"/>
              </a:ext>
            </a:extLst>
          </p:cNvPr>
          <p:cNvSpPr/>
          <p:nvPr/>
        </p:nvSpPr>
        <p:spPr>
          <a:xfrm>
            <a:off x="3491880" y="1655070"/>
            <a:ext cx="2232248" cy="26479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000000"/>
              </a:solidFill>
            </a:endParaRPr>
          </a:p>
        </p:txBody>
      </p:sp>
      <p:pic>
        <p:nvPicPr>
          <p:cNvPr id="17" name="Graphique 16" descr="Production avec un remplissage uni">
            <a:extLst>
              <a:ext uri="{FF2B5EF4-FFF2-40B4-BE49-F238E27FC236}">
                <a16:creationId xmlns:a16="http://schemas.microsoft.com/office/drawing/2014/main" id="{7D0C8F6C-F9C1-ABDD-5ED6-6034CF7D6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0505" y="1187951"/>
            <a:ext cx="473623" cy="447695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A17E34C8-83BF-4251-B644-B2684B01CB7F}"/>
              </a:ext>
            </a:extLst>
          </p:cNvPr>
          <p:cNvSpPr txBox="1"/>
          <p:nvPr/>
        </p:nvSpPr>
        <p:spPr>
          <a:xfrm>
            <a:off x="3687248" y="1995686"/>
            <a:ext cx="1954544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/>
              <a:t>- </a:t>
            </a:r>
            <a:r>
              <a:rPr lang="fr-FR" sz="1200" dirty="0"/>
              <a:t>Images malicieuses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47E1B89-7905-0487-1D2C-BAF3B64AB474}"/>
              </a:ext>
            </a:extLst>
          </p:cNvPr>
          <p:cNvSpPr txBox="1"/>
          <p:nvPr/>
        </p:nvSpPr>
        <p:spPr>
          <a:xfrm>
            <a:off x="3697576" y="2500322"/>
            <a:ext cx="1954544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/>
              <a:t>- </a:t>
            </a:r>
            <a:r>
              <a:rPr lang="fr-FR" sz="1200" dirty="0"/>
              <a:t>Images non patchées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86E5436-A493-5F47-EFD9-03890929C556}"/>
              </a:ext>
            </a:extLst>
          </p:cNvPr>
          <p:cNvSpPr txBox="1"/>
          <p:nvPr/>
        </p:nvSpPr>
        <p:spPr>
          <a:xfrm>
            <a:off x="3697576" y="2932370"/>
            <a:ext cx="1954544" cy="40011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/>
              <a:t>- </a:t>
            </a:r>
            <a:r>
              <a:rPr lang="fr-FR" sz="1200" dirty="0"/>
              <a:t>Pipelines CI/CD non sécurisées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F574A9-E768-1860-0E87-93082AA337D0}"/>
              </a:ext>
            </a:extLst>
          </p:cNvPr>
          <p:cNvSpPr/>
          <p:nvPr/>
        </p:nvSpPr>
        <p:spPr>
          <a:xfrm>
            <a:off x="6300192" y="1203598"/>
            <a:ext cx="2232248" cy="43204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0000"/>
                </a:solidFill>
              </a:rPr>
              <a:t>Run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69E81A-B2DF-62E4-310E-CF28D4A21F8B}"/>
              </a:ext>
            </a:extLst>
          </p:cNvPr>
          <p:cNvSpPr/>
          <p:nvPr/>
        </p:nvSpPr>
        <p:spPr>
          <a:xfrm>
            <a:off x="6300192" y="1655070"/>
            <a:ext cx="2232248" cy="264794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000000"/>
              </a:solidFill>
            </a:endParaRPr>
          </a:p>
        </p:txBody>
      </p:sp>
      <p:pic>
        <p:nvPicPr>
          <p:cNvPr id="23" name="Graphique 22" descr="Charger avec un remplissage uni">
            <a:extLst>
              <a:ext uri="{FF2B5EF4-FFF2-40B4-BE49-F238E27FC236}">
                <a16:creationId xmlns:a16="http://schemas.microsoft.com/office/drawing/2014/main" id="{F4307A28-118F-81E8-AAEB-BB3DA66146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42152" y="1161710"/>
            <a:ext cx="490288" cy="490288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F60F0638-319A-4E69-0200-BE797666EAC0}"/>
              </a:ext>
            </a:extLst>
          </p:cNvPr>
          <p:cNvSpPr txBox="1"/>
          <p:nvPr/>
        </p:nvSpPr>
        <p:spPr>
          <a:xfrm>
            <a:off x="3719280" y="3568514"/>
            <a:ext cx="1954544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/>
              <a:t>- </a:t>
            </a:r>
            <a:r>
              <a:rPr lang="fr-FR" sz="1200" dirty="0"/>
              <a:t>…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AE4CD45-E2D2-4257-7814-56E14D37358E}"/>
              </a:ext>
            </a:extLst>
          </p:cNvPr>
          <p:cNvSpPr txBox="1"/>
          <p:nvPr/>
        </p:nvSpPr>
        <p:spPr>
          <a:xfrm>
            <a:off x="6433880" y="1995686"/>
            <a:ext cx="1954544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/>
              <a:t>- </a:t>
            </a:r>
            <a:r>
              <a:rPr lang="fr-FR" sz="1200" dirty="0"/>
              <a:t>Droits trop permissifs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9F7B79E-02E4-AA4A-BCE2-BECAE41EC9FD}"/>
              </a:ext>
            </a:extLst>
          </p:cNvPr>
          <p:cNvSpPr txBox="1"/>
          <p:nvPr/>
        </p:nvSpPr>
        <p:spPr>
          <a:xfrm>
            <a:off x="6444208" y="2356306"/>
            <a:ext cx="1954544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/>
              <a:t>- </a:t>
            </a:r>
            <a:r>
              <a:rPr lang="fr-FR" sz="1200" dirty="0"/>
              <a:t>Logiciels vulnérables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397D925-5D8B-62E0-F364-745457193187}"/>
              </a:ext>
            </a:extLst>
          </p:cNvPr>
          <p:cNvSpPr txBox="1"/>
          <p:nvPr/>
        </p:nvSpPr>
        <p:spPr>
          <a:xfrm>
            <a:off x="6444208" y="2716346"/>
            <a:ext cx="1954544" cy="40011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/>
              <a:t>- </a:t>
            </a:r>
            <a:r>
              <a:rPr lang="fr-FR" sz="1200" dirty="0"/>
              <a:t>Vulnérabilité applicatives ( OWASP Top10)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1D06940-B07D-C119-C239-E9F6AE463478}"/>
              </a:ext>
            </a:extLst>
          </p:cNvPr>
          <p:cNvSpPr txBox="1"/>
          <p:nvPr/>
        </p:nvSpPr>
        <p:spPr>
          <a:xfrm>
            <a:off x="6444208" y="3251760"/>
            <a:ext cx="1954544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/>
              <a:t>- </a:t>
            </a:r>
            <a:r>
              <a:rPr lang="fr-FR" sz="1200" dirty="0"/>
              <a:t>API non sécurisés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30711A6-173A-E826-CB59-FF233286EE33}"/>
              </a:ext>
            </a:extLst>
          </p:cNvPr>
          <p:cNvSpPr txBox="1"/>
          <p:nvPr/>
        </p:nvSpPr>
        <p:spPr>
          <a:xfrm>
            <a:off x="6444208" y="3652450"/>
            <a:ext cx="1954544" cy="40011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/>
              <a:t>- </a:t>
            </a:r>
            <a:r>
              <a:rPr lang="fr-FR" sz="1200" dirty="0"/>
              <a:t>Exfiltration de données sensibles</a:t>
            </a:r>
          </a:p>
        </p:txBody>
      </p:sp>
    </p:spTree>
    <p:extLst>
      <p:ext uri="{BB962C8B-B14F-4D97-AF65-F5344CB8AC3E}">
        <p14:creationId xmlns:p14="http://schemas.microsoft.com/office/powerpoint/2010/main" val="276024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17F995-2276-207D-245A-D0E2DC7E6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défis sécurité du cloud:</a:t>
            </a:r>
            <a:br>
              <a:rPr lang="fr-FR" dirty="0"/>
            </a:br>
            <a:r>
              <a:rPr lang="fr-FR" dirty="0">
                <a:solidFill>
                  <a:schemeClr val="tx1"/>
                </a:solidFill>
              </a:rPr>
              <a:t>Des risques à toutes les phases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3367B6-2945-4F7D-306D-AC7DABCFF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35" y="1009650"/>
            <a:ext cx="7318149" cy="376763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D43B491-C62A-EB9E-ED07-ECD7C34E2BA3}"/>
              </a:ext>
            </a:extLst>
          </p:cNvPr>
          <p:cNvSpPr txBox="1"/>
          <p:nvPr/>
        </p:nvSpPr>
        <p:spPr>
          <a:xfrm>
            <a:off x="7236296" y="4875212"/>
            <a:ext cx="1800200" cy="16927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fr-FR" sz="1100" dirty="0">
                <a:solidFill>
                  <a:schemeClr val="bg2"/>
                </a:solidFill>
              </a:rPr>
              <a:t>Source : PAN</a:t>
            </a:r>
          </a:p>
        </p:txBody>
      </p:sp>
    </p:spTree>
    <p:extLst>
      <p:ext uri="{BB962C8B-B14F-4D97-AF65-F5344CB8AC3E}">
        <p14:creationId xmlns:p14="http://schemas.microsoft.com/office/powerpoint/2010/main" val="696271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EF10CE-9C25-42C5-B5FD-AC7DE619CBD8}"/>
              </a:ext>
            </a:extLst>
          </p:cNvPr>
          <p:cNvSpPr/>
          <p:nvPr/>
        </p:nvSpPr>
        <p:spPr>
          <a:xfrm>
            <a:off x="314325" y="2720698"/>
            <a:ext cx="5347004" cy="175986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Pratique qui consiste en particulier (pas uniquement) à retirer la confiance implicite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via des identités fortes et des politiques (as code)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  <a:latin typeface="caslonBold"/>
              </a:rPr>
              <a:t>a</a:t>
            </a:r>
            <a:r>
              <a:rPr lang="fr-FR" sz="1600" b="0" i="0" dirty="0">
                <a:solidFill>
                  <a:schemeClr val="tx1"/>
                </a:solidFill>
                <a:effectLst/>
                <a:latin typeface="caslonBold"/>
              </a:rPr>
              <a:t>vec des contrôles qui deviennent réguliers, dynamiques et granulaires</a:t>
            </a:r>
            <a:endParaRPr lang="fr-FR" sz="1600" dirty="0">
              <a:solidFill>
                <a:schemeClr val="tx1"/>
              </a:solidFill>
            </a:endParaRP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B74B1797-AA43-4E1C-8ED5-5DDC61A31B41}"/>
              </a:ext>
            </a:extLst>
          </p:cNvPr>
          <p:cNvGrpSpPr/>
          <p:nvPr/>
        </p:nvGrpSpPr>
        <p:grpSpPr>
          <a:xfrm>
            <a:off x="6082748" y="2720699"/>
            <a:ext cx="2405680" cy="1705716"/>
            <a:chOff x="5761797" y="1219849"/>
            <a:chExt cx="2621194" cy="1858523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432ED9E8-6F60-494A-9D3E-ED8388636EF1}"/>
                </a:ext>
              </a:extLst>
            </p:cNvPr>
            <p:cNvSpPr/>
            <p:nvPr/>
          </p:nvSpPr>
          <p:spPr>
            <a:xfrm>
              <a:off x="6490913" y="1219849"/>
              <a:ext cx="269078" cy="26907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solidFill>
                  <a:srgbClr val="000000"/>
                </a:solidFill>
              </a:endParaRPr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BA8B927D-1DE7-4E82-A9E2-BB293D81B97B}"/>
                </a:ext>
              </a:extLst>
            </p:cNvPr>
            <p:cNvSpPr/>
            <p:nvPr/>
          </p:nvSpPr>
          <p:spPr>
            <a:xfrm>
              <a:off x="5761797" y="1219849"/>
              <a:ext cx="269078" cy="26907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solidFill>
                  <a:srgbClr val="000000"/>
                </a:solidFill>
              </a:endParaRPr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B3D4A68D-129B-41D0-A175-AF5C676F2D00}"/>
                </a:ext>
              </a:extLst>
            </p:cNvPr>
            <p:cNvSpPr/>
            <p:nvPr/>
          </p:nvSpPr>
          <p:spPr>
            <a:xfrm>
              <a:off x="6121881" y="1219849"/>
              <a:ext cx="269078" cy="26907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solidFill>
                  <a:srgbClr val="000000"/>
                </a:solidFill>
              </a:endParaRPr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584A21F4-E6E9-47E0-A81B-F65B9B851FCA}"/>
                </a:ext>
              </a:extLst>
            </p:cNvPr>
            <p:cNvSpPr/>
            <p:nvPr/>
          </p:nvSpPr>
          <p:spPr>
            <a:xfrm>
              <a:off x="7402455" y="1219849"/>
              <a:ext cx="269078" cy="26907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solidFill>
                  <a:srgbClr val="000000"/>
                </a:solidFill>
              </a:endParaRPr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3B2A9025-0D88-40E0-8946-4ECDFF2F49F0}"/>
                </a:ext>
              </a:extLst>
            </p:cNvPr>
            <p:cNvSpPr/>
            <p:nvPr/>
          </p:nvSpPr>
          <p:spPr>
            <a:xfrm>
              <a:off x="7746729" y="1219849"/>
              <a:ext cx="269078" cy="26907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solidFill>
                  <a:srgbClr val="000000"/>
                </a:solidFill>
              </a:endParaRPr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73FD3A74-DFD8-474D-BB93-2DB0B797CB00}"/>
                </a:ext>
              </a:extLst>
            </p:cNvPr>
            <p:cNvSpPr/>
            <p:nvPr/>
          </p:nvSpPr>
          <p:spPr>
            <a:xfrm>
              <a:off x="6362424" y="1677954"/>
              <a:ext cx="269078" cy="26907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solidFill>
                  <a:srgbClr val="000000"/>
                </a:solidFill>
              </a:endParaRPr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7F9D5D39-8892-436C-8A12-B8AE3B265226}"/>
                </a:ext>
              </a:extLst>
            </p:cNvPr>
            <p:cNvSpPr/>
            <p:nvPr/>
          </p:nvSpPr>
          <p:spPr>
            <a:xfrm>
              <a:off x="6174900" y="2069792"/>
              <a:ext cx="269078" cy="26907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solidFill>
                  <a:srgbClr val="000000"/>
                </a:solidFill>
              </a:endParaRPr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45C793D1-A664-492F-B2D2-028BFBC5DE63}"/>
                </a:ext>
              </a:extLst>
            </p:cNvPr>
            <p:cNvSpPr/>
            <p:nvPr/>
          </p:nvSpPr>
          <p:spPr>
            <a:xfrm>
              <a:off x="6227885" y="2809294"/>
              <a:ext cx="269078" cy="26907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solidFill>
                  <a:srgbClr val="000000"/>
                </a:solidFill>
              </a:endParaRPr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53D80CE0-5E81-4C00-AFC5-661F4712AB26}"/>
                </a:ext>
              </a:extLst>
            </p:cNvPr>
            <p:cNvSpPr/>
            <p:nvPr/>
          </p:nvSpPr>
          <p:spPr>
            <a:xfrm>
              <a:off x="7746729" y="1618153"/>
              <a:ext cx="269078" cy="26907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solidFill>
                  <a:srgbClr val="000000"/>
                </a:solidFill>
              </a:endParaRPr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9A516887-0D79-42FF-8079-6D674D8069AE}"/>
                </a:ext>
              </a:extLst>
            </p:cNvPr>
            <p:cNvSpPr/>
            <p:nvPr/>
          </p:nvSpPr>
          <p:spPr>
            <a:xfrm>
              <a:off x="8113913" y="1219849"/>
              <a:ext cx="269078" cy="26907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solidFill>
                  <a:srgbClr val="000000"/>
                </a:solidFill>
              </a:endParaRPr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245A798D-58CC-4F43-8F25-EBE7BCDD5479}"/>
                </a:ext>
              </a:extLst>
            </p:cNvPr>
            <p:cNvSpPr/>
            <p:nvPr/>
          </p:nvSpPr>
          <p:spPr>
            <a:xfrm>
              <a:off x="6035240" y="2455731"/>
              <a:ext cx="269078" cy="26907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solidFill>
                  <a:srgbClr val="000000"/>
                </a:solidFill>
              </a:endParaRPr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A6713BDA-3EC6-46BF-B4DD-1C8508D40ED2}"/>
                </a:ext>
              </a:extLst>
            </p:cNvPr>
            <p:cNvSpPr/>
            <p:nvPr/>
          </p:nvSpPr>
          <p:spPr>
            <a:xfrm>
              <a:off x="5810198" y="2809294"/>
              <a:ext cx="269078" cy="26907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solidFill>
                  <a:srgbClr val="000000"/>
                </a:solidFill>
              </a:endParaRPr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20C3111D-6EAD-4DE2-A3EC-398DA3D34485}"/>
                </a:ext>
              </a:extLst>
            </p:cNvPr>
            <p:cNvSpPr/>
            <p:nvPr/>
          </p:nvSpPr>
          <p:spPr>
            <a:xfrm>
              <a:off x="6577161" y="2809294"/>
              <a:ext cx="269078" cy="26907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solidFill>
                  <a:srgbClr val="000000"/>
                </a:solidFill>
              </a:endParaRPr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B851F199-6422-408C-8A64-6222540980FE}"/>
                </a:ext>
              </a:extLst>
            </p:cNvPr>
            <p:cNvSpPr/>
            <p:nvPr/>
          </p:nvSpPr>
          <p:spPr>
            <a:xfrm>
              <a:off x="7746729" y="2016457"/>
              <a:ext cx="269078" cy="26907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solidFill>
                  <a:srgbClr val="000000"/>
                </a:solidFill>
              </a:endParaRPr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83EFB39B-8320-44BF-8434-D5546F5E34D9}"/>
                </a:ext>
              </a:extLst>
            </p:cNvPr>
            <p:cNvSpPr/>
            <p:nvPr/>
          </p:nvSpPr>
          <p:spPr>
            <a:xfrm>
              <a:off x="7746729" y="2414761"/>
              <a:ext cx="269078" cy="26907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solidFill>
                  <a:srgbClr val="000000"/>
                </a:solidFill>
              </a:endParaRPr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E3CBAE42-F8FA-4F95-A36A-C0F42E97FDC5}"/>
                </a:ext>
              </a:extLst>
            </p:cNvPr>
            <p:cNvSpPr/>
            <p:nvPr/>
          </p:nvSpPr>
          <p:spPr>
            <a:xfrm>
              <a:off x="7746729" y="2809294"/>
              <a:ext cx="269078" cy="26907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solidFill>
                  <a:srgbClr val="000000"/>
                </a:solidFill>
              </a:endParaRPr>
            </a:p>
          </p:txBody>
        </p:sp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45D465C7-476F-497E-BDC6-BDBE0F8F5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6318" y="1855911"/>
              <a:ext cx="329282" cy="329282"/>
            </a:xfrm>
            <a:prstGeom prst="rect">
              <a:avLst/>
            </a:prstGeom>
          </p:spPr>
        </p:pic>
        <p:pic>
          <p:nvPicPr>
            <p:cNvPr id="51" name="Image 50">
              <a:extLst>
                <a:ext uri="{FF2B5EF4-FFF2-40B4-BE49-F238E27FC236}">
                  <a16:creationId xmlns:a16="http://schemas.microsoft.com/office/drawing/2014/main" id="{6FECF2A5-6C24-41D3-869E-DF39DB17E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746" y="1395996"/>
              <a:ext cx="329282" cy="329282"/>
            </a:xfrm>
            <a:prstGeom prst="rect">
              <a:avLst/>
            </a:prstGeom>
          </p:spPr>
        </p:pic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A97B9BFA-6D43-4A95-B8DA-C0EE73DEB4A0}"/>
              </a:ext>
            </a:extLst>
          </p:cNvPr>
          <p:cNvSpPr/>
          <p:nvPr/>
        </p:nvSpPr>
        <p:spPr>
          <a:xfrm>
            <a:off x="6764025" y="3086255"/>
            <a:ext cx="118253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Pas de confiance implicite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245EACF-1DE4-48D6-A3C7-B423238A2366}"/>
              </a:ext>
            </a:extLst>
          </p:cNvPr>
          <p:cNvSpPr/>
          <p:nvPr/>
        </p:nvSpPr>
        <p:spPr>
          <a:xfrm>
            <a:off x="314325" y="1065438"/>
            <a:ext cx="7501807" cy="6242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/>
              <a:t>« </a:t>
            </a:r>
            <a:r>
              <a:rPr lang="fr-FR" sz="1600" dirty="0">
                <a:solidFill>
                  <a:schemeClr val="bg1"/>
                </a:solidFill>
              </a:rPr>
              <a:t>modèle de pensée ou état d’esprit </a:t>
            </a:r>
            <a:r>
              <a:rPr lang="fr-FR" sz="1600" dirty="0"/>
              <a:t>où […] les équipements et utilisateurs</a:t>
            </a:r>
          </a:p>
          <a:p>
            <a:r>
              <a:rPr lang="fr-FR" sz="1600" dirty="0">
                <a:solidFill>
                  <a:schemeClr val="bg1"/>
                </a:solidFill>
              </a:rPr>
              <a:t>ne sont pas dignes de confiance</a:t>
            </a:r>
            <a:r>
              <a:rPr lang="fr-FR" sz="1600" dirty="0"/>
              <a:t>, </a:t>
            </a:r>
            <a:r>
              <a:rPr lang="fr-FR" sz="1600" dirty="0">
                <a:solidFill>
                  <a:schemeClr val="bg1"/>
                </a:solidFill>
              </a:rPr>
              <a:t>jusqu’à prouver le contraire</a:t>
            </a:r>
            <a:r>
              <a:rPr lang="fr-FR" sz="1600" dirty="0"/>
              <a:t>.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DC75130-68C3-4593-8732-379BA4722043}"/>
              </a:ext>
            </a:extLst>
          </p:cNvPr>
          <p:cNvSpPr/>
          <p:nvPr/>
        </p:nvSpPr>
        <p:spPr>
          <a:xfrm>
            <a:off x="1714001" y="1689730"/>
            <a:ext cx="7115674" cy="6242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/>
              <a:t>[la] </a:t>
            </a:r>
            <a:r>
              <a:rPr lang="fr-FR" sz="1600" dirty="0">
                <a:solidFill>
                  <a:schemeClr val="bg1"/>
                </a:solidFill>
              </a:rPr>
              <a:t>confiance</a:t>
            </a:r>
            <a:r>
              <a:rPr lang="fr-FR" sz="1600" dirty="0"/>
              <a:t> doit être </a:t>
            </a:r>
            <a:r>
              <a:rPr lang="fr-FR" sz="1600" dirty="0">
                <a:solidFill>
                  <a:schemeClr val="bg1"/>
                </a:solidFill>
              </a:rPr>
              <a:t>établie et vérifiée avec des règles </a:t>
            </a:r>
            <a:r>
              <a:rPr lang="fr-FR" sz="1600" dirty="0"/>
              <a:t>» 	</a:t>
            </a:r>
          </a:p>
          <a:p>
            <a:pPr algn="r"/>
            <a:r>
              <a:rPr lang="fr-FR" sz="1600" i="1" dirty="0"/>
              <a:t>Cigref 2022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E4E383F-522E-9031-DCB2-53DEFBC1C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00" y="268288"/>
            <a:ext cx="8516475" cy="741362"/>
          </a:xfrm>
        </p:spPr>
        <p:txBody>
          <a:bodyPr/>
          <a:lstStyle/>
          <a:p>
            <a:r>
              <a:rPr lang="fr-FR" dirty="0"/>
              <a:t>Les défis sécurité du cloud:</a:t>
            </a:r>
            <a:br>
              <a:rPr lang="fr-FR" dirty="0"/>
            </a:br>
            <a:r>
              <a:rPr lang="fr-FR" dirty="0">
                <a:solidFill>
                  <a:schemeClr val="tx1"/>
                </a:solidFill>
              </a:rPr>
              <a:t>La démarche d’Orange</a:t>
            </a:r>
          </a:p>
        </p:txBody>
      </p:sp>
    </p:spTree>
    <p:extLst>
      <p:ext uri="{BB962C8B-B14F-4D97-AF65-F5344CB8AC3E}">
        <p14:creationId xmlns:p14="http://schemas.microsoft.com/office/powerpoint/2010/main" val="96911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2386F349-6B7F-AE1A-5FB1-B172BE455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00" y="268288"/>
            <a:ext cx="8516475" cy="741362"/>
          </a:xfrm>
        </p:spPr>
        <p:txBody>
          <a:bodyPr/>
          <a:lstStyle/>
          <a:p>
            <a:r>
              <a:rPr lang="fr-FR" dirty="0"/>
              <a:t>Les défis sécurité du cloud:</a:t>
            </a:r>
            <a:br>
              <a:rPr lang="fr-FR" dirty="0"/>
            </a:br>
            <a:r>
              <a:rPr lang="fr-FR" dirty="0">
                <a:solidFill>
                  <a:schemeClr val="tx1"/>
                </a:solidFill>
              </a:rPr>
              <a:t>La démarche d’Orange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EB7ABD9-87B3-2928-63B2-A346E13A0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214" y="1589605"/>
            <a:ext cx="3620234" cy="230612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26F14B7-3265-68CA-78A7-A2133E613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89605"/>
            <a:ext cx="3524849" cy="235249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FAE7F33-E891-B29F-E8C6-CED73D93EE56}"/>
              </a:ext>
            </a:extLst>
          </p:cNvPr>
          <p:cNvSpPr txBox="1"/>
          <p:nvPr/>
        </p:nvSpPr>
        <p:spPr>
          <a:xfrm>
            <a:off x="5476749" y="4306614"/>
            <a:ext cx="3024336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/>
              <a:t>Fête </a:t>
            </a:r>
            <a:r>
              <a:rPr lang="fr-FR" sz="1400" dirty="0" err="1"/>
              <a:t>forraine</a:t>
            </a:r>
            <a:r>
              <a:rPr lang="fr-FR" sz="1400" dirty="0"/>
              <a:t> : un ticket pour une attraction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A4852AC-1CFE-8FF3-71F6-B24D98A5D68C}"/>
              </a:ext>
            </a:extLst>
          </p:cNvPr>
          <p:cNvSpPr txBox="1"/>
          <p:nvPr/>
        </p:nvSpPr>
        <p:spPr>
          <a:xfrm>
            <a:off x="642915" y="4299942"/>
            <a:ext cx="3425029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/>
              <a:t>Parc d’attraction: un ticket pour toutes les attractions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2A8A258-8162-A9E0-DCC8-044D1E79795B}"/>
              </a:ext>
            </a:extLst>
          </p:cNvPr>
          <p:cNvSpPr txBox="1"/>
          <p:nvPr/>
        </p:nvSpPr>
        <p:spPr>
          <a:xfrm>
            <a:off x="4427984" y="2571750"/>
            <a:ext cx="432048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143564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E1B14E2-3C4E-4EF1-B5FD-208183C8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Sommaire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A4AC665-DFC0-4AD7-B88A-089853E219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12"/>
          <a:stretch/>
        </p:blipFill>
        <p:spPr>
          <a:xfrm>
            <a:off x="4319464" y="0"/>
            <a:ext cx="4824536" cy="51435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9B471C8-4E3F-4505-9E05-446567577DF6}"/>
              </a:ext>
            </a:extLst>
          </p:cNvPr>
          <p:cNvSpPr txBox="1"/>
          <p:nvPr/>
        </p:nvSpPr>
        <p:spPr>
          <a:xfrm>
            <a:off x="313200" y="1131590"/>
            <a:ext cx="3322696" cy="357020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AutoNum type="arabicPlain"/>
            </a:pPr>
            <a:r>
              <a:rPr lang="fr-FR" dirty="0"/>
              <a:t>Introduction</a:t>
            </a:r>
          </a:p>
          <a:p>
            <a:pPr marL="342900" indent="-342900">
              <a:buAutoNum type="arabicPlain"/>
            </a:pPr>
            <a:endParaRPr lang="fr-FR" dirty="0"/>
          </a:p>
          <a:p>
            <a:pPr marL="342900" indent="-342900">
              <a:buAutoNum type="arabicPlain"/>
            </a:pPr>
            <a:r>
              <a:rPr lang="fr-FR" dirty="0">
                <a:solidFill>
                  <a:schemeClr val="bg1">
                    <a:lumMod val="50000"/>
                    <a:lumOff val="50000"/>
                  </a:schemeClr>
                </a:solidFill>
              </a:rPr>
              <a:t>La transformation cloud chez un opérateur</a:t>
            </a:r>
          </a:p>
          <a:p>
            <a:pPr marL="342900" indent="-342900">
              <a:buAutoNum type="arabicPlain"/>
            </a:pPr>
            <a:endParaRPr lang="fr-FR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342900" indent="-342900">
              <a:buAutoNum type="arabicPlain"/>
            </a:pPr>
            <a:r>
              <a:rPr lang="fr-FR" dirty="0">
                <a:solidFill>
                  <a:schemeClr val="bg1">
                    <a:lumMod val="50000"/>
                    <a:lumOff val="50000"/>
                  </a:schemeClr>
                </a:solidFill>
              </a:rPr>
              <a:t>Le cloud privé</a:t>
            </a:r>
          </a:p>
          <a:p>
            <a:pPr marL="342900" indent="-342900">
              <a:buAutoNum type="arabicPlain"/>
            </a:pPr>
            <a:endParaRPr lang="fr-FR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342900" indent="-342900">
              <a:buAutoNum type="arabicPlain"/>
            </a:pPr>
            <a:r>
              <a:rPr lang="fr-FR" dirty="0">
                <a:solidFill>
                  <a:schemeClr val="bg1">
                    <a:lumMod val="50000"/>
                    <a:lumOff val="50000"/>
                  </a:schemeClr>
                </a:solidFill>
              </a:rPr>
              <a:t>Le cloud public</a:t>
            </a:r>
          </a:p>
          <a:p>
            <a:pPr marL="342900" indent="-342900">
              <a:buAutoNum type="arabicPlain"/>
            </a:pPr>
            <a:endParaRPr lang="fr-FR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342900" indent="-342900">
              <a:buAutoNum type="arabicPlain"/>
            </a:pPr>
            <a:r>
              <a:rPr lang="fr-FR" dirty="0">
                <a:solidFill>
                  <a:schemeClr val="bg1">
                    <a:lumMod val="50000"/>
                    <a:lumOff val="50000"/>
                  </a:schemeClr>
                </a:solidFill>
              </a:rPr>
              <a:t>Les défis sécurité du cloud</a:t>
            </a:r>
          </a:p>
          <a:p>
            <a:pPr marL="342900" indent="-342900">
              <a:buAutoNum type="arabicPlain"/>
            </a:pPr>
            <a:endParaRPr lang="fr-FR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342900" indent="-342900">
              <a:buAutoNum type="arabicPlain"/>
            </a:pPr>
            <a:r>
              <a:rPr lang="fr-FR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Conclusion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71219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2386F349-6B7F-AE1A-5FB1-B172BE455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00" y="268288"/>
            <a:ext cx="8516475" cy="741362"/>
          </a:xfrm>
        </p:spPr>
        <p:txBody>
          <a:bodyPr/>
          <a:lstStyle/>
          <a:p>
            <a:r>
              <a:rPr lang="fr-FR" dirty="0"/>
              <a:t>Les défis sécurité du cloud:</a:t>
            </a:r>
            <a:br>
              <a:rPr lang="fr-FR" dirty="0"/>
            </a:br>
            <a:r>
              <a:rPr lang="fr-FR" dirty="0">
                <a:solidFill>
                  <a:schemeClr val="tx1"/>
                </a:solidFill>
              </a:rPr>
              <a:t>La démarche d’Orange : le ZT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8963DF16-0104-91D9-DBC9-F02A7B3AB592}"/>
              </a:ext>
            </a:extLst>
          </p:cNvPr>
          <p:cNvGrpSpPr/>
          <p:nvPr/>
        </p:nvGrpSpPr>
        <p:grpSpPr>
          <a:xfrm>
            <a:off x="2219096" y="1491630"/>
            <a:ext cx="4704682" cy="2711314"/>
            <a:chOff x="411484" y="1419622"/>
            <a:chExt cx="4704682" cy="2711314"/>
          </a:xfrm>
        </p:grpSpPr>
        <p:sp>
          <p:nvSpPr>
            <p:cNvPr id="6" name="Hexagone 5">
              <a:extLst>
                <a:ext uri="{FF2B5EF4-FFF2-40B4-BE49-F238E27FC236}">
                  <a16:creationId xmlns:a16="http://schemas.microsoft.com/office/drawing/2014/main" id="{BD6726B0-37C4-DD9B-A5A3-487EDABB4BF3}"/>
                </a:ext>
              </a:extLst>
            </p:cNvPr>
            <p:cNvSpPr/>
            <p:nvPr/>
          </p:nvSpPr>
          <p:spPr>
            <a:xfrm>
              <a:off x="411485" y="1419622"/>
              <a:ext cx="1712243" cy="1296144"/>
            </a:xfrm>
            <a:prstGeom prst="hexagon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100" dirty="0">
                  <a:solidFill>
                    <a:srgbClr val="000000"/>
                  </a:solidFill>
                  <a:latin typeface="Helvetica 75 Bold"/>
                  <a:ea typeface="+mn-lt"/>
                  <a:cs typeface="+mn-lt"/>
                </a:rPr>
                <a:t>Gestion des identités (IAM)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endParaRPr>
            </a:p>
          </p:txBody>
        </p:sp>
        <p:sp>
          <p:nvSpPr>
            <p:cNvPr id="8" name="Hexagone 7">
              <a:extLst>
                <a:ext uri="{FF2B5EF4-FFF2-40B4-BE49-F238E27FC236}">
                  <a16:creationId xmlns:a16="http://schemas.microsoft.com/office/drawing/2014/main" id="{788BA697-3445-3D68-42CE-5D45C0788147}"/>
                </a:ext>
              </a:extLst>
            </p:cNvPr>
            <p:cNvSpPr/>
            <p:nvPr/>
          </p:nvSpPr>
          <p:spPr>
            <a:xfrm>
              <a:off x="411484" y="2824380"/>
              <a:ext cx="1712243" cy="1296144"/>
            </a:xfrm>
            <a:prstGeom prst="hexagon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75 Bold"/>
                  <a:ea typeface="+mn-ea"/>
                  <a:cs typeface="+mn-cs"/>
                </a:rPr>
                <a:t>Cloisonnement granulaire et dynamique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75 Bold"/>
                <a:ea typeface="+mn-lt"/>
                <a:cs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endParaRPr>
            </a:p>
          </p:txBody>
        </p:sp>
        <p:sp>
          <p:nvSpPr>
            <p:cNvPr id="13" name="Hexagone 12">
              <a:extLst>
                <a:ext uri="{FF2B5EF4-FFF2-40B4-BE49-F238E27FC236}">
                  <a16:creationId xmlns:a16="http://schemas.microsoft.com/office/drawing/2014/main" id="{65687065-2235-EF73-7E0A-7670B2217256}"/>
                </a:ext>
              </a:extLst>
            </p:cNvPr>
            <p:cNvSpPr/>
            <p:nvPr/>
          </p:nvSpPr>
          <p:spPr>
            <a:xfrm>
              <a:off x="1907704" y="2125817"/>
              <a:ext cx="1712243" cy="1296144"/>
            </a:xfrm>
            <a:prstGeom prst="hexagon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75 Bold"/>
                  <a:ea typeface="+mn-ea"/>
                  <a:cs typeface="+mn-cs"/>
                </a:rPr>
                <a:t>Moyens de détections en temps réel des attaques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endParaRPr>
            </a:p>
          </p:txBody>
        </p:sp>
        <p:sp>
          <p:nvSpPr>
            <p:cNvPr id="14" name="Hexagone 13">
              <a:extLst>
                <a:ext uri="{FF2B5EF4-FFF2-40B4-BE49-F238E27FC236}">
                  <a16:creationId xmlns:a16="http://schemas.microsoft.com/office/drawing/2014/main" id="{56C6A120-71DB-9D82-50F5-5BDAE245D3BC}"/>
                </a:ext>
              </a:extLst>
            </p:cNvPr>
            <p:cNvSpPr/>
            <p:nvPr/>
          </p:nvSpPr>
          <p:spPr>
            <a:xfrm>
              <a:off x="3403923" y="1427254"/>
              <a:ext cx="1712243" cy="1296144"/>
            </a:xfrm>
            <a:prstGeom prst="hexagon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75 Bold"/>
                  <a:ea typeface="+mn-lt"/>
                  <a:cs typeface="+mn-lt"/>
                </a:rPr>
                <a:t>Chiffrement systématiques des flux (ACME)</a:t>
              </a:r>
            </a:p>
          </p:txBody>
        </p:sp>
        <p:sp>
          <p:nvSpPr>
            <p:cNvPr id="15" name="Hexagone 14">
              <a:extLst>
                <a:ext uri="{FF2B5EF4-FFF2-40B4-BE49-F238E27FC236}">
                  <a16:creationId xmlns:a16="http://schemas.microsoft.com/office/drawing/2014/main" id="{1AFF34DA-5CAA-6A2B-C4B2-754B4828746E}"/>
                </a:ext>
              </a:extLst>
            </p:cNvPr>
            <p:cNvSpPr/>
            <p:nvPr/>
          </p:nvSpPr>
          <p:spPr>
            <a:xfrm>
              <a:off x="3403922" y="2834792"/>
              <a:ext cx="1712243" cy="1296144"/>
            </a:xfrm>
            <a:prstGeom prst="hexagon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lt"/>
                <a:cs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75 Bold"/>
                  <a:ea typeface="+mn-lt"/>
                  <a:cs typeface="+mn-lt"/>
                </a:rPr>
                <a:t>RBAC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lt"/>
                <a:cs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0981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QLFJ6141\Downloads\e_planete_rvb.png">
            <a:extLst>
              <a:ext uri="{FF2B5EF4-FFF2-40B4-BE49-F238E27FC236}">
                <a16:creationId xmlns:a16="http://schemas.microsoft.com/office/drawing/2014/main" id="{5241D936-60EA-4E32-99AC-958E38B7C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77" y="699542"/>
            <a:ext cx="496367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7627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BF6946-6485-415F-936C-9E902DDBB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C175980B-3D87-463E-B6C3-902CEAF77B2F}"/>
              </a:ext>
            </a:extLst>
          </p:cNvPr>
          <p:cNvGrpSpPr/>
          <p:nvPr/>
        </p:nvGrpSpPr>
        <p:grpSpPr>
          <a:xfrm>
            <a:off x="3714750" y="1714500"/>
            <a:ext cx="1714500" cy="2081386"/>
            <a:chOff x="3275856" y="1714500"/>
            <a:chExt cx="1714500" cy="2081386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0083DCB7-C959-4D56-A398-CDE2CAD3A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10609" y="1714500"/>
              <a:ext cx="1644993" cy="1714500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D15AF7BE-49EC-4336-B5BB-BA0068DE4D7F}"/>
                </a:ext>
              </a:extLst>
            </p:cNvPr>
            <p:cNvSpPr txBox="1"/>
            <p:nvPr/>
          </p:nvSpPr>
          <p:spPr>
            <a:xfrm>
              <a:off x="3275856" y="3579862"/>
              <a:ext cx="1714500" cy="21602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400" dirty="0"/>
                <a:t>Audrey </a:t>
              </a:r>
              <a:r>
                <a:rPr lang="fr-FR" sz="1400" dirty="0" err="1"/>
                <a:t>Etoa</a:t>
              </a:r>
              <a:endParaRPr lang="fr-F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7532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63" rIns="91326" bIns="45663" rtlCol="0" anchor="ctr"/>
          <a:lstStyle/>
          <a:p>
            <a:pPr algn="ctr" defTabSz="711762" fontAlgn="base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43610" y="1059582"/>
            <a:ext cx="2736304" cy="25202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711762" fontAlgn="base">
              <a:spcBef>
                <a:spcPct val="0"/>
              </a:spcBef>
              <a:spcAft>
                <a:spcPct val="0"/>
              </a:spcAft>
            </a:pPr>
            <a:r>
              <a:rPr lang="fr-FR" sz="16575" dirty="0">
                <a:solidFill>
                  <a:srgbClr val="FFFFFF"/>
                </a:solidFill>
                <a:ea typeface="ＭＳ Ｐゴシック" pitchFamily="34" charset="-128"/>
              </a:rPr>
              <a:t>#1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0" y="1548000"/>
            <a:ext cx="3600000" cy="720000"/>
          </a:xfrm>
        </p:spPr>
        <p:txBody>
          <a:bodyPr/>
          <a:lstStyle/>
          <a:p>
            <a:pPr defTabSz="711762">
              <a:lnSpc>
                <a:spcPct val="100000"/>
              </a:lnSpc>
              <a:spcAft>
                <a:spcPct val="0"/>
              </a:spcAft>
            </a:pPr>
            <a:r>
              <a:rPr lang="fr-FR" dirty="0">
                <a:solidFill>
                  <a:srgbClr val="000000"/>
                </a:solidFill>
                <a:latin typeface="Helvetica 55 Roman" panose="020B0604020202020204" pitchFamily="34" charset="0"/>
                <a:cs typeface="+mn-cs"/>
              </a:rPr>
              <a:t>Transformation Cloud</a:t>
            </a:r>
            <a:endParaRPr lang="fr-FR" dirty="0">
              <a:latin typeface="Helvetica 55 Roman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8" y="149473"/>
            <a:ext cx="597877" cy="59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9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2789C94-6381-4ACC-9CB8-1363D617C95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22A03C-EB93-4ABA-A0A4-F75EA11D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Sécurité à l’ère du cloud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44BBC934-8A3D-4AE8-8BB3-FDEC4165E811}"/>
              </a:ext>
            </a:extLst>
          </p:cNvPr>
          <p:cNvGraphicFramePr/>
          <p:nvPr/>
        </p:nvGraphicFramePr>
        <p:xfrm>
          <a:off x="2717804" y="1718995"/>
          <a:ext cx="4492625" cy="2995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5601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Connecteur droit 36"/>
          <p:cNvCxnSpPr>
            <a:endCxn id="39" idx="3"/>
          </p:cNvCxnSpPr>
          <p:nvPr/>
        </p:nvCxnSpPr>
        <p:spPr>
          <a:xfrm flipH="1">
            <a:off x="2305794" y="1650212"/>
            <a:ext cx="1149648" cy="15650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rc plein 2"/>
          <p:cNvSpPr/>
          <p:nvPr/>
        </p:nvSpPr>
        <p:spPr>
          <a:xfrm>
            <a:off x="2699792" y="1229255"/>
            <a:ext cx="3522980" cy="3522980"/>
          </a:xfrm>
          <a:prstGeom prst="blockArc">
            <a:avLst>
              <a:gd name="adj1" fmla="val 11880000"/>
              <a:gd name="adj2" fmla="val 16200000"/>
              <a:gd name="adj3" fmla="val 25000"/>
            </a:avLst>
          </a:prstGeom>
          <a:solidFill>
            <a:srgbClr val="FFDC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Arc plein 3"/>
          <p:cNvSpPr/>
          <p:nvPr/>
        </p:nvSpPr>
        <p:spPr>
          <a:xfrm>
            <a:off x="2699792" y="1229255"/>
            <a:ext cx="3522980" cy="3522980"/>
          </a:xfrm>
          <a:prstGeom prst="blockArc">
            <a:avLst>
              <a:gd name="adj1" fmla="val 16200000"/>
              <a:gd name="adj2" fmla="val 20520000"/>
              <a:gd name="adj3" fmla="val 25000"/>
            </a:avLst>
          </a:prstGeom>
          <a:solidFill>
            <a:srgbClr val="4BB4E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Arc plein 4"/>
          <p:cNvSpPr/>
          <p:nvPr/>
        </p:nvSpPr>
        <p:spPr>
          <a:xfrm>
            <a:off x="2699792" y="1229255"/>
            <a:ext cx="3522980" cy="3522980"/>
          </a:xfrm>
          <a:prstGeom prst="blockArc">
            <a:avLst>
              <a:gd name="adj1" fmla="val 20520000"/>
              <a:gd name="adj2" fmla="val 3240000"/>
              <a:gd name="adj3" fmla="val 25000"/>
            </a:avLst>
          </a:prstGeom>
          <a:solidFill>
            <a:srgbClr val="FF79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Arc plein 5"/>
          <p:cNvSpPr/>
          <p:nvPr/>
        </p:nvSpPr>
        <p:spPr>
          <a:xfrm>
            <a:off x="2699792" y="1229255"/>
            <a:ext cx="3522980" cy="3522980"/>
          </a:xfrm>
          <a:prstGeom prst="blockArc">
            <a:avLst>
              <a:gd name="adj1" fmla="val 3240000"/>
              <a:gd name="adj2" fmla="val 7560000"/>
              <a:gd name="adj3" fmla="val 25000"/>
            </a:avLst>
          </a:prstGeom>
          <a:solidFill>
            <a:srgbClr val="50BE87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Arc plein 6"/>
          <p:cNvSpPr/>
          <p:nvPr/>
        </p:nvSpPr>
        <p:spPr>
          <a:xfrm>
            <a:off x="2699792" y="1229255"/>
            <a:ext cx="3522980" cy="3522980"/>
          </a:xfrm>
          <a:prstGeom prst="blockArc">
            <a:avLst>
              <a:gd name="adj1" fmla="val 7560000"/>
              <a:gd name="adj2" fmla="val 11880000"/>
              <a:gd name="adj3" fmla="val 25000"/>
            </a:avLst>
          </a:prstGeom>
          <a:solidFill>
            <a:srgbClr val="9164C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Phase"/>
          <p:cNvSpPr/>
          <p:nvPr/>
        </p:nvSpPr>
        <p:spPr>
          <a:xfrm>
            <a:off x="3580537" y="2110000"/>
            <a:ext cx="1761490" cy="1761490"/>
          </a:xfrm>
          <a:prstGeom prst="ellipse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400" b="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01" y="4011910"/>
            <a:ext cx="489303" cy="48930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71" y="3146262"/>
            <a:ext cx="489303" cy="48930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42" y="1656610"/>
            <a:ext cx="489303" cy="48930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74" y="1620697"/>
            <a:ext cx="489303" cy="48930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54" y="3147814"/>
            <a:ext cx="489303" cy="489303"/>
          </a:xfrm>
          <a:prstGeom prst="rect">
            <a:avLst/>
          </a:prstGeom>
        </p:spPr>
      </p:pic>
      <p:cxnSp>
        <p:nvCxnSpPr>
          <p:cNvPr id="14" name="Connecteur droit 13"/>
          <p:cNvCxnSpPr>
            <a:endCxn id="15" idx="1"/>
          </p:cNvCxnSpPr>
          <p:nvPr/>
        </p:nvCxnSpPr>
        <p:spPr>
          <a:xfrm>
            <a:off x="5580112" y="1620697"/>
            <a:ext cx="100238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582495" y="1043236"/>
            <a:ext cx="108000" cy="115492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16000" rIns="36000" rtlCol="0" anchor="ctr"/>
          <a:lstStyle/>
          <a:p>
            <a:pPr algn="ctr"/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90495" y="1043236"/>
            <a:ext cx="1980000" cy="1154922"/>
          </a:xfrm>
          <a:prstGeom prst="rect">
            <a:avLst/>
          </a:prstGeom>
          <a:solidFill>
            <a:schemeClr val="tx1"/>
          </a:solidFill>
          <a:ln w="9525">
            <a:solidFill>
              <a:srgbClr val="D6D6D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pPr>
              <a:spcBef>
                <a:spcPts val="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lang="fr-FR" sz="1400" dirty="0">
                <a:solidFill>
                  <a:schemeClr val="bg1"/>
                </a:solidFill>
                <a:latin typeface="Helvetica 55 Roman" panose="020B0604020202020204" pitchFamily="34" charset="0"/>
              </a:rPr>
              <a:t>Variété de produits, services et de façons pour les consommer.</a:t>
            </a:r>
          </a:p>
        </p:txBody>
      </p:sp>
      <p:cxnSp>
        <p:nvCxnSpPr>
          <p:cNvPr id="23" name="Connecteur droit 22"/>
          <p:cNvCxnSpPr>
            <a:endCxn id="24" idx="1"/>
          </p:cNvCxnSpPr>
          <p:nvPr/>
        </p:nvCxnSpPr>
        <p:spPr>
          <a:xfrm flipV="1">
            <a:off x="6081303" y="3078494"/>
            <a:ext cx="949133" cy="42936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030436" y="2501033"/>
            <a:ext cx="108000" cy="1154922"/>
          </a:xfrm>
          <a:prstGeom prst="rect">
            <a:avLst/>
          </a:prstGeom>
          <a:solidFill>
            <a:srgbClr val="FF7900"/>
          </a:solidFill>
          <a:ln w="9525">
            <a:solidFill>
              <a:schemeClr val="accent5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16000" rIns="36000" rtlCol="0" anchor="ctr"/>
          <a:lstStyle/>
          <a:p>
            <a:pPr algn="ctr"/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38436" y="2501033"/>
            <a:ext cx="1980000" cy="1154922"/>
          </a:xfrm>
          <a:prstGeom prst="rect">
            <a:avLst/>
          </a:prstGeom>
          <a:solidFill>
            <a:schemeClr val="tx1"/>
          </a:solidFill>
          <a:ln w="9525">
            <a:solidFill>
              <a:srgbClr val="D6D6D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pPr>
              <a:spcBef>
                <a:spcPts val="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lang="fr-FR" sz="1400" dirty="0">
                <a:solidFill>
                  <a:schemeClr val="bg1"/>
                </a:solidFill>
                <a:latin typeface="Helvetica 55 Roman" panose="020B0604020202020204" pitchFamily="34" charset="0"/>
              </a:rPr>
              <a:t>Compréhension du partage de responsabilités/risques entre cloud providers et clients.</a:t>
            </a:r>
          </a:p>
        </p:txBody>
      </p:sp>
      <p:cxnSp>
        <p:nvCxnSpPr>
          <p:cNvPr id="27" name="Connecteur droit 26"/>
          <p:cNvCxnSpPr>
            <a:endCxn id="28" idx="1"/>
          </p:cNvCxnSpPr>
          <p:nvPr/>
        </p:nvCxnSpPr>
        <p:spPr>
          <a:xfrm flipV="1">
            <a:off x="4755004" y="4385816"/>
            <a:ext cx="1581204" cy="11539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336208" y="3808355"/>
            <a:ext cx="108000" cy="1154922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4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16000" rIns="36000" rtlCol="0" anchor="ctr"/>
          <a:lstStyle/>
          <a:p>
            <a:pPr algn="ctr"/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44208" y="3808355"/>
            <a:ext cx="1980000" cy="1154922"/>
          </a:xfrm>
          <a:prstGeom prst="rect">
            <a:avLst/>
          </a:prstGeom>
          <a:solidFill>
            <a:schemeClr val="tx1"/>
          </a:solidFill>
          <a:ln w="9525">
            <a:solidFill>
              <a:srgbClr val="D6D6D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pPr>
              <a:spcBef>
                <a:spcPts val="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lang="fr-FR" sz="1400" dirty="0">
                <a:solidFill>
                  <a:schemeClr val="bg1"/>
                </a:solidFill>
                <a:latin typeface="Helvetica 55 Roman" panose="020B0604020202020204" pitchFamily="34" charset="0"/>
              </a:rPr>
              <a:t>Différences sur l’exposition et les points de contrôle sécurité dans l’infrastructure.</a:t>
            </a:r>
          </a:p>
        </p:txBody>
      </p:sp>
      <p:cxnSp>
        <p:nvCxnSpPr>
          <p:cNvPr id="31" name="Connecteur droit 30"/>
          <p:cNvCxnSpPr>
            <a:endCxn id="32" idx="3"/>
          </p:cNvCxnSpPr>
          <p:nvPr/>
        </p:nvCxnSpPr>
        <p:spPr>
          <a:xfrm flipH="1">
            <a:off x="2197794" y="3507854"/>
            <a:ext cx="646014" cy="15650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09794" y="3086897"/>
            <a:ext cx="1980000" cy="1154922"/>
          </a:xfrm>
          <a:prstGeom prst="rect">
            <a:avLst/>
          </a:prstGeom>
          <a:solidFill>
            <a:schemeClr val="tx1"/>
          </a:solidFill>
          <a:ln w="9525">
            <a:solidFill>
              <a:srgbClr val="D6D6D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pPr>
              <a:spcBef>
                <a:spcPts val="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lang="fr-FR" sz="1400" dirty="0">
                <a:solidFill>
                  <a:schemeClr val="bg1"/>
                </a:solidFill>
                <a:latin typeface="Helvetica 55 Roman" panose="020B0604020202020204" pitchFamily="34" charset="0"/>
              </a:rPr>
              <a:t>Méthodologies cloud native (containers, </a:t>
            </a:r>
            <a:r>
              <a:rPr lang="fr-FR" sz="1400" dirty="0" err="1">
                <a:solidFill>
                  <a:schemeClr val="bg1"/>
                </a:solidFill>
                <a:latin typeface="Helvetica 55 Roman" panose="020B0604020202020204" pitchFamily="34" charset="0"/>
              </a:rPr>
              <a:t>DevSecOps</a:t>
            </a:r>
            <a:r>
              <a:rPr lang="fr-FR" sz="1400" dirty="0">
                <a:solidFill>
                  <a:schemeClr val="bg1"/>
                </a:solidFill>
                <a:latin typeface="Helvetica 55 Roman" panose="020B0604020202020204" pitchFamily="34" charset="0"/>
              </a:rPr>
              <a:t>, automatisation).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089794" y="3086897"/>
            <a:ext cx="108000" cy="115492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16000" rIns="36000" rtlCol="0" anchor="ctr"/>
          <a:lstStyle/>
          <a:p>
            <a:pPr algn="ctr"/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7794" y="1229255"/>
            <a:ext cx="1980000" cy="1154922"/>
          </a:xfrm>
          <a:prstGeom prst="rect">
            <a:avLst/>
          </a:prstGeom>
          <a:solidFill>
            <a:schemeClr val="tx1"/>
          </a:solidFill>
          <a:ln w="9525">
            <a:solidFill>
              <a:srgbClr val="D6D6D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pPr>
              <a:spcBef>
                <a:spcPts val="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lang="fr-FR" sz="1400" dirty="0">
                <a:solidFill>
                  <a:schemeClr val="bg1"/>
                </a:solidFill>
                <a:latin typeface="Helvetica 55 Roman" panose="020B0604020202020204" pitchFamily="34" charset="0"/>
              </a:rPr>
              <a:t>Changements culturels  comment on déploie, supervise, exploite les systèmes.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197794" y="1229255"/>
            <a:ext cx="108000" cy="1154922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6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16000" rIns="36000" rtlCol="0" anchor="ctr"/>
          <a:lstStyle/>
          <a:p>
            <a:pPr algn="ctr"/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34" name="Espace réservé du contenu 2">
            <a:extLst>
              <a:ext uri="{FF2B5EF4-FFF2-40B4-BE49-F238E27FC236}">
                <a16:creationId xmlns:a16="http://schemas.microsoft.com/office/drawing/2014/main" id="{4FE434DD-9137-4D85-AD5E-41DEDFA08F81}"/>
              </a:ext>
            </a:extLst>
          </p:cNvPr>
          <p:cNvSpPr txBox="1">
            <a:spLocks/>
          </p:cNvSpPr>
          <p:nvPr/>
        </p:nvSpPr>
        <p:spPr>
          <a:xfrm>
            <a:off x="204870" y="120678"/>
            <a:ext cx="8734259" cy="8257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tabLst/>
              <a:defRPr sz="16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defRPr sz="16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407988" indent="-1905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6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95313" indent="-173038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800100" indent="-1905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Helvetica 55 Roman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Avec les </a:t>
            </a:r>
            <a:r>
              <a:rPr lang="fr-FR" sz="2400" dirty="0" err="1"/>
              <a:t>clouds</a:t>
            </a:r>
            <a:r>
              <a:rPr lang="fr-FR" sz="2400" dirty="0"/>
              <a:t> (privé et public)</a:t>
            </a:r>
          </a:p>
          <a:p>
            <a:r>
              <a:rPr lang="fr-FR" sz="2000" dirty="0">
                <a:solidFill>
                  <a:schemeClr val="bg1"/>
                </a:solidFill>
                <a:latin typeface="Helvetica 55 Roman" panose="020B0604020202020204" pitchFamily="34" charset="0"/>
              </a:rPr>
              <a:t>Une approche différente	de la sécurité</a:t>
            </a:r>
            <a:r>
              <a:rPr lang="fr-FR" sz="2000" dirty="0">
                <a:latin typeface="Helvetica 55 Roman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0019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63" rIns="91326" bIns="45663" rtlCol="0" anchor="ctr"/>
          <a:lstStyle/>
          <a:p>
            <a:pPr algn="ctr" defTabSz="711762" fontAlgn="base">
              <a:spcBef>
                <a:spcPct val="0"/>
              </a:spcBef>
              <a:spcAft>
                <a:spcPct val="0"/>
              </a:spcAft>
            </a:pPr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43610" y="1059582"/>
            <a:ext cx="2736304" cy="25202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711762" fontAlgn="base">
              <a:spcBef>
                <a:spcPct val="0"/>
              </a:spcBef>
              <a:spcAft>
                <a:spcPct val="0"/>
              </a:spcAft>
            </a:pPr>
            <a:r>
              <a:rPr lang="fr-FR" sz="16575" dirty="0">
                <a:solidFill>
                  <a:srgbClr val="FFFFFF"/>
                </a:solidFill>
                <a:ea typeface="ＭＳ Ｐゴシック" pitchFamily="34" charset="-128"/>
              </a:rPr>
              <a:t>#2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0" y="1548000"/>
            <a:ext cx="3600000" cy="720000"/>
          </a:xfrm>
        </p:spPr>
        <p:txBody>
          <a:bodyPr/>
          <a:lstStyle/>
          <a:p>
            <a:pPr defTabSz="711762">
              <a:lnSpc>
                <a:spcPct val="100000"/>
              </a:lnSpc>
              <a:spcAft>
                <a:spcPct val="0"/>
              </a:spcAft>
            </a:pPr>
            <a:r>
              <a:rPr lang="fr-FR" dirty="0">
                <a:solidFill>
                  <a:srgbClr val="000000"/>
                </a:solidFill>
                <a:latin typeface="Helvetica 55 Roman" panose="020B0604020202020204" pitchFamily="34" charset="0"/>
                <a:cs typeface="+mn-cs"/>
              </a:rPr>
              <a:t>Cloud privé</a:t>
            </a:r>
            <a:endParaRPr lang="fr-FR" dirty="0">
              <a:latin typeface="Helvetica 55 Roman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8" y="149473"/>
            <a:ext cx="597877" cy="59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765D6E-533C-4AF5-8005-C8782B1B29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Définition </a:t>
            </a:r>
          </a:p>
          <a:p>
            <a:pPr marL="466725" lvl="2" indent="-285750">
              <a:buFont typeface="Arial" panose="020B0604020202020204" pitchFamily="34" charset="0"/>
              <a:buChar char="•"/>
            </a:pPr>
            <a:r>
              <a:rPr lang="fr-FR" dirty="0"/>
              <a:t>Infrastructures cloud hébergées dans nos datacenters et mises à disposition des projets d’Orange</a:t>
            </a:r>
          </a:p>
          <a:p>
            <a:pPr marL="466725" lvl="2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/>
              <a:t>Périmètre </a:t>
            </a:r>
          </a:p>
          <a:p>
            <a:pPr marL="466725" lvl="2" indent="-285750">
              <a:buFont typeface="Arial" panose="020B0604020202020204" pitchFamily="34" charset="0"/>
              <a:buChar char="•"/>
            </a:pPr>
            <a:r>
              <a:rPr lang="fr-FR" dirty="0"/>
              <a:t>Les équipes Orange travaillent sur la sécurité </a:t>
            </a:r>
          </a:p>
          <a:p>
            <a:pPr marL="693738" lvl="3" indent="-285750">
              <a:buFont typeface="Arial" panose="020B0604020202020204" pitchFamily="34" charset="0"/>
              <a:buChar char="•"/>
            </a:pPr>
            <a:r>
              <a:rPr lang="fr-FR" dirty="0"/>
              <a:t>Des offres d’hébergement : IaaS, PaaS, CaaS</a:t>
            </a:r>
          </a:p>
          <a:p>
            <a:pPr marL="693738" lvl="3" indent="-285750">
              <a:buFont typeface="Arial" panose="020B0604020202020204" pitchFamily="34" charset="0"/>
              <a:buChar char="•"/>
            </a:pPr>
            <a:r>
              <a:rPr lang="fr-FR" dirty="0"/>
              <a:t>Des services de la « </a:t>
            </a:r>
            <a:r>
              <a:rPr lang="fr-FR" dirty="0" err="1"/>
              <a:t>market</a:t>
            </a:r>
            <a:r>
              <a:rPr lang="fr-FR" dirty="0"/>
              <a:t> place »</a:t>
            </a:r>
          </a:p>
          <a:p>
            <a:pPr marL="693738" lvl="3" indent="-285750">
              <a:buFont typeface="Arial" panose="020B0604020202020204" pitchFamily="34" charset="0"/>
              <a:buChar char="•"/>
            </a:pPr>
            <a:r>
              <a:rPr lang="fr-FR" dirty="0"/>
              <a:t>Des applications</a:t>
            </a:r>
          </a:p>
          <a:p>
            <a:pPr marL="466725" lvl="2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1EABD3D-6776-4620-A766-F3CC9C640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Cloud privé chez Orange</a:t>
            </a:r>
          </a:p>
        </p:txBody>
      </p:sp>
      <p:pic>
        <p:nvPicPr>
          <p:cNvPr id="15" name="Espace réservé du contenu 14">
            <a:extLst>
              <a:ext uri="{FF2B5EF4-FFF2-40B4-BE49-F238E27FC236}">
                <a16:creationId xmlns:a16="http://schemas.microsoft.com/office/drawing/2014/main" id="{6FBA64AE-62A7-4F35-9C8C-CC655E1AE1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611" y="1638191"/>
            <a:ext cx="3319318" cy="186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0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765D6E-533C-4AF5-8005-C8782B1B2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4" y="268287"/>
            <a:ext cx="8734259" cy="825727"/>
          </a:xfrm>
        </p:spPr>
        <p:txBody>
          <a:bodyPr/>
          <a:lstStyle/>
          <a:p>
            <a:r>
              <a:rPr lang="fr-FR" sz="2400" dirty="0"/>
              <a:t>Cloud privé 						</a:t>
            </a:r>
          </a:p>
          <a:p>
            <a:r>
              <a:rPr lang="fr-FR" sz="2000" dirty="0">
                <a:solidFill>
                  <a:schemeClr val="bg1"/>
                </a:solidFill>
                <a:latin typeface="Helvetica 55 Roman" panose="020B0604020202020204" pitchFamily="34" charset="0"/>
              </a:rPr>
              <a:t>Principes clé de la sécurité 	</a:t>
            </a:r>
            <a:r>
              <a:rPr lang="fr-FR" sz="2000" dirty="0">
                <a:latin typeface="Helvetica 55 Roman" panose="020B0604020202020204" pitchFamily="34" charset="0"/>
              </a:rPr>
              <a:t>	</a:t>
            </a:r>
          </a:p>
        </p:txBody>
      </p:sp>
      <p:sp>
        <p:nvSpPr>
          <p:cNvPr id="9" name="Phase">
            <a:extLst>
              <a:ext uri="{FF2B5EF4-FFF2-40B4-BE49-F238E27FC236}">
                <a16:creationId xmlns:a16="http://schemas.microsoft.com/office/drawing/2014/main" id="{6CA1CEEB-09B7-4C01-B6B0-2BF86D63E1AF}"/>
              </a:ext>
            </a:extLst>
          </p:cNvPr>
          <p:cNvSpPr/>
          <p:nvPr/>
        </p:nvSpPr>
        <p:spPr>
          <a:xfrm>
            <a:off x="1285450" y="1248451"/>
            <a:ext cx="6858000" cy="612000"/>
          </a:xfrm>
          <a:prstGeom prst="rect">
            <a:avLst/>
          </a:prstGeom>
          <a:solidFill>
            <a:srgbClr val="50BE87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0" tIns="0" rIns="0" bIns="0" rtlCol="0" anchor="ctr"/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chemeClr val="tx1"/>
                </a:solidFill>
                <a:latin typeface="Arial"/>
              </a:rPr>
              <a:t>Sécurité by design</a:t>
            </a:r>
          </a:p>
        </p:txBody>
      </p:sp>
      <p:sp>
        <p:nvSpPr>
          <p:cNvPr id="10" name="Phase">
            <a:extLst>
              <a:ext uri="{FF2B5EF4-FFF2-40B4-BE49-F238E27FC236}">
                <a16:creationId xmlns:a16="http://schemas.microsoft.com/office/drawing/2014/main" id="{13E6FB2B-EFB7-4B69-90B2-30209654B8C5}"/>
              </a:ext>
            </a:extLst>
          </p:cNvPr>
          <p:cNvSpPr/>
          <p:nvPr/>
        </p:nvSpPr>
        <p:spPr>
          <a:xfrm>
            <a:off x="1094950" y="1363951"/>
            <a:ext cx="381000" cy="381000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712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1" name="Phase">
            <a:extLst>
              <a:ext uri="{FF2B5EF4-FFF2-40B4-BE49-F238E27FC236}">
                <a16:creationId xmlns:a16="http://schemas.microsoft.com/office/drawing/2014/main" id="{968783AB-F2C6-4588-8BC0-8A7B6AE365DC}"/>
              </a:ext>
            </a:extLst>
          </p:cNvPr>
          <p:cNvSpPr/>
          <p:nvPr/>
        </p:nvSpPr>
        <p:spPr>
          <a:xfrm>
            <a:off x="1285450" y="1941509"/>
            <a:ext cx="6858000" cy="612000"/>
          </a:xfrm>
          <a:prstGeom prst="rect">
            <a:avLst/>
          </a:prstGeom>
          <a:solidFill>
            <a:srgbClr val="FF79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0" tIns="0" rIns="0" bIns="0" rtlCol="0" anchor="ctr"/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Sécurité dans le run</a:t>
            </a:r>
            <a:endParaRPr lang="fr-FR" sz="1400" b="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2" name="Phase">
            <a:extLst>
              <a:ext uri="{FF2B5EF4-FFF2-40B4-BE49-F238E27FC236}">
                <a16:creationId xmlns:a16="http://schemas.microsoft.com/office/drawing/2014/main" id="{F1BA500C-1E53-4B78-8F35-1216B8CDE723}"/>
              </a:ext>
            </a:extLst>
          </p:cNvPr>
          <p:cNvSpPr/>
          <p:nvPr/>
        </p:nvSpPr>
        <p:spPr>
          <a:xfrm>
            <a:off x="1094950" y="2057009"/>
            <a:ext cx="381000" cy="381000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712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3" name="Phase">
            <a:extLst>
              <a:ext uri="{FF2B5EF4-FFF2-40B4-BE49-F238E27FC236}">
                <a16:creationId xmlns:a16="http://schemas.microsoft.com/office/drawing/2014/main" id="{E0457300-7C21-4806-85E0-219BD18BAEE5}"/>
              </a:ext>
            </a:extLst>
          </p:cNvPr>
          <p:cNvSpPr/>
          <p:nvPr/>
        </p:nvSpPr>
        <p:spPr>
          <a:xfrm>
            <a:off x="1285450" y="2634567"/>
            <a:ext cx="6858000" cy="612000"/>
          </a:xfrm>
          <a:prstGeom prst="rect">
            <a:avLst/>
          </a:prstGeom>
          <a:solidFill>
            <a:srgbClr val="4BB4E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0" tIns="0" rIns="0" bIns="0" rtlCol="0" anchor="ctr"/>
          <a:lstStyle/>
          <a:p>
            <a:pPr marL="0" marR="0" lvl="0" indent="0" algn="l" defTabSz="712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schemeClr val="tx1"/>
                </a:solidFill>
                <a:latin typeface="Arial"/>
              </a:rPr>
              <a:t>Formation et « pratique »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Phase">
            <a:extLst>
              <a:ext uri="{FF2B5EF4-FFF2-40B4-BE49-F238E27FC236}">
                <a16:creationId xmlns:a16="http://schemas.microsoft.com/office/drawing/2014/main" id="{1B1D4931-8A9F-4166-ABD3-997159280C40}"/>
              </a:ext>
            </a:extLst>
          </p:cNvPr>
          <p:cNvSpPr/>
          <p:nvPr/>
        </p:nvSpPr>
        <p:spPr>
          <a:xfrm>
            <a:off x="1094950" y="2750067"/>
            <a:ext cx="381000" cy="381000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712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6129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R_template_restricted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2.xml><?xml version="1.0" encoding="utf-8"?>
<a:theme xmlns:a="http://schemas.openxmlformats.org/drawingml/2006/main" name="OrangeIsTheNewBlack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A_Template_Beta_external_110816.potx" id="{096397F8-02DF-40E4-AEB9-88A0052F30F0}" vid="{AA36791E-F7D8-46B6-BCF9-C51758B3B430}"/>
    </a:ext>
  </a:extLst>
</a:theme>
</file>

<file path=ppt/theme/theme3.xml><?xml version="1.0" encoding="utf-8"?>
<a:theme xmlns:a="http://schemas.openxmlformats.org/drawingml/2006/main" name="1_OrangeIsTheNewBlack">
  <a:themeElements>
    <a:clrScheme name="Personnalisé 1">
      <a:dk1>
        <a:srgbClr val="000000"/>
      </a:dk1>
      <a:lt1>
        <a:srgbClr val="FFFFFF"/>
      </a:lt1>
      <a:dk2>
        <a:srgbClr val="FF7900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A_Template_Beta_external_110816.potx" id="{096397F8-02DF-40E4-AEB9-88A0052F30F0}" vid="{AA36791E-F7D8-46B6-BCF9-C51758B3B430}"/>
    </a:ext>
  </a:extLst>
</a:theme>
</file>

<file path=ppt/theme/theme4.xml><?xml version="1.0" encoding="utf-8"?>
<a:theme xmlns:a="http://schemas.openxmlformats.org/drawingml/2006/main" name="Orange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A_Template_Beta_external_110816.potx" id="{096397F8-02DF-40E4-AEB9-88A0052F30F0}" vid="{AA36791E-F7D8-46B6-BCF9-C51758B3B43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e6c818a6-e1a0-4a6e-a969-20d857c5dc62}" enabled="1" method="Standard" siteId="{90c7a20a-f34b-40bf-bc48-b9253b6f5d20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5097</TotalTime>
  <Words>994</Words>
  <Application>Microsoft Office PowerPoint</Application>
  <PresentationFormat>Affichage à l'écran (16:9)</PresentationFormat>
  <Paragraphs>192</Paragraphs>
  <Slides>21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caslonBold</vt:lpstr>
      <vt:lpstr>Helvetica 55 Roman</vt:lpstr>
      <vt:lpstr>Helvetica 75</vt:lpstr>
      <vt:lpstr>Helvetica 75 Bold</vt:lpstr>
      <vt:lpstr>Wingdings</vt:lpstr>
      <vt:lpstr>OFR_template_restricted</vt:lpstr>
      <vt:lpstr>OrangeIsTheNewBlack</vt:lpstr>
      <vt:lpstr>1_OrangeIsTheNewBlack</vt:lpstr>
      <vt:lpstr>Orange</vt:lpstr>
      <vt:lpstr>Le cloud et ses nouveaux challenges sécurité chez les opérateurs</vt:lpstr>
      <vt:lpstr>Sommaire</vt:lpstr>
      <vt:lpstr>Introduction</vt:lpstr>
      <vt:lpstr>Transformation Cloud</vt:lpstr>
      <vt:lpstr>Sécurité à l’ère du cloud</vt:lpstr>
      <vt:lpstr>Présentation PowerPoint</vt:lpstr>
      <vt:lpstr>Cloud privé</vt:lpstr>
      <vt:lpstr>Cloud privé chez Orange</vt:lpstr>
      <vt:lpstr>Présentation PowerPoint</vt:lpstr>
      <vt:lpstr>Cloud privé Sécurité by design  </vt:lpstr>
      <vt:lpstr>Cloud privé Sécurité dans le run  </vt:lpstr>
      <vt:lpstr>Cloud public</vt:lpstr>
      <vt:lpstr>Présentation PowerPoint</vt:lpstr>
      <vt:lpstr>Présentation PowerPoint</vt:lpstr>
      <vt:lpstr>Défis sécurité du cloud</vt:lpstr>
      <vt:lpstr>Les défis sécurité du cloud: Des risques à toutes les phases</vt:lpstr>
      <vt:lpstr>Les défis sécurité du cloud: Des risques à toutes les phases</vt:lpstr>
      <vt:lpstr>Les défis sécurité du cloud: La démarche d’Orange</vt:lpstr>
      <vt:lpstr>Les défis sécurité du cloud: La démarche d’Orange</vt:lpstr>
      <vt:lpstr>Les défis sécurité du cloud: La démarche d’Orange : le ZT</vt:lpstr>
      <vt:lpstr>Questions?</vt:lpstr>
    </vt:vector>
  </TitlesOfParts>
  <Company>ORANGE FT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 min : faire valider ses flux</dc:title>
  <dc:creator>ALONSO Laura DTSI/DIF</dc:creator>
  <cp:lastModifiedBy>ETOA Audrey DTSI/PFC</cp:lastModifiedBy>
  <cp:revision>197</cp:revision>
  <dcterms:created xsi:type="dcterms:W3CDTF">2021-05-07T12:09:43Z</dcterms:created>
  <dcterms:modified xsi:type="dcterms:W3CDTF">2023-04-13T10:05:17Z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6c818a6-e1a0-4a6e-a969-20d857c5dc62_Enabled">
    <vt:lpwstr>true</vt:lpwstr>
  </property>
  <property fmtid="{D5CDD505-2E9C-101B-9397-08002B2CF9AE}" pid="3" name="MSIP_Label_e6c818a6-e1a0-4a6e-a969-20d857c5dc62_SetDate">
    <vt:lpwstr>2022-03-16T21:31:52Z</vt:lpwstr>
  </property>
  <property fmtid="{D5CDD505-2E9C-101B-9397-08002B2CF9AE}" pid="4" name="MSIP_Label_e6c818a6-e1a0-4a6e-a969-20d857c5dc62_Method">
    <vt:lpwstr>Standard</vt:lpwstr>
  </property>
  <property fmtid="{D5CDD505-2E9C-101B-9397-08002B2CF9AE}" pid="5" name="MSIP_Label_e6c818a6-e1a0-4a6e-a969-20d857c5dc62_Name">
    <vt:lpwstr>Orange_restricted_internal.2</vt:lpwstr>
  </property>
  <property fmtid="{D5CDD505-2E9C-101B-9397-08002B2CF9AE}" pid="6" name="MSIP_Label_e6c818a6-e1a0-4a6e-a969-20d857c5dc62_SiteId">
    <vt:lpwstr>90c7a20a-f34b-40bf-bc48-b9253b6f5d20</vt:lpwstr>
  </property>
  <property fmtid="{D5CDD505-2E9C-101B-9397-08002B2CF9AE}" pid="7" name="MSIP_Label_e6c818a6-e1a0-4a6e-a969-20d857c5dc62_ActionId">
    <vt:lpwstr>8a09b545-411b-408c-8c3d-0255b653d091</vt:lpwstr>
  </property>
  <property fmtid="{D5CDD505-2E9C-101B-9397-08002B2CF9AE}" pid="8" name="MSIP_Label_e6c818a6-e1a0-4a6e-a969-20d857c5dc62_ContentBits">
    <vt:lpwstr>2</vt:lpwstr>
  </property>
</Properties>
</file>